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7"/>
  </p:notesMasterIdLst>
  <p:sldIdLst>
    <p:sldId id="256" r:id="rId2"/>
    <p:sldId id="263" r:id="rId3"/>
    <p:sldId id="257" r:id="rId4"/>
    <p:sldId id="258" r:id="rId5"/>
    <p:sldId id="264" r:id="rId6"/>
    <p:sldId id="262" r:id="rId7"/>
    <p:sldId id="265" r:id="rId8"/>
    <p:sldId id="266" r:id="rId9"/>
    <p:sldId id="267" r:id="rId10"/>
    <p:sldId id="268" r:id="rId11"/>
    <p:sldId id="269" r:id="rId12"/>
    <p:sldId id="270" r:id="rId13"/>
    <p:sldId id="259" r:id="rId14"/>
    <p:sldId id="260"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46DFB-ED24-48AD-B105-09B8DF67BFE4}" type="datetimeFigureOut">
              <a:rPr lang="en-US" smtClean="0"/>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7ABF8B-CA9B-44E4-BA53-E6051C21EA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solidFill>
            <a:srgbClr val="FFFFFF"/>
          </a:solidFill>
          <a:ln/>
        </p:spPr>
      </p:sp>
      <p:sp>
        <p:nvSpPr>
          <p:cNvPr id="66563" name="Notes Placeholder 2"/>
          <p:cNvSpPr>
            <a:spLocks noGrp="1"/>
          </p:cNvSpPr>
          <p:nvPr>
            <p:ph type="body" idx="1"/>
          </p:nvPr>
        </p:nvSpPr>
        <p:spPr>
          <a:noFill/>
          <a:ln>
            <a:solidFill>
              <a:srgbClr val="000000"/>
            </a:solidFill>
          </a:ln>
        </p:spPr>
        <p:txBody>
          <a:bodyPr>
            <a:normAutofit fontScale="25000" lnSpcReduction="20000"/>
          </a:bodyPr>
          <a:lstStyle/>
          <a:p>
            <a:pPr>
              <a:spcAft>
                <a:spcPts val="1202"/>
              </a:spcAft>
            </a:pPr>
            <a:r>
              <a:rPr lang="en-US" dirty="0" smtClean="0">
                <a:latin typeface="Arial" pitchFamily="34" charset="0"/>
                <a:ea typeface="ＭＳ Ｐゴシック" pitchFamily="34" charset="-128"/>
              </a:rPr>
              <a:t>Basic Rules</a:t>
            </a:r>
          </a:p>
          <a:p>
            <a:pPr>
              <a:spcAft>
                <a:spcPts val="1202"/>
              </a:spcAft>
            </a:pPr>
            <a:endParaRPr lang="en-US" dirty="0" smtClean="0">
              <a:latin typeface="Arial" pitchFamily="34" charset="0"/>
              <a:ea typeface="ＭＳ Ｐゴシック" pitchFamily="34" charset="-128"/>
            </a:endParaRPr>
          </a:p>
          <a:p>
            <a:pPr>
              <a:spcAft>
                <a:spcPts val="1202"/>
              </a:spcAft>
            </a:pPr>
            <a:r>
              <a:rPr lang="en-US" dirty="0" smtClean="0">
                <a:latin typeface="Arial" pitchFamily="34" charset="0"/>
                <a:ea typeface="ＭＳ Ｐゴシック" pitchFamily="34" charset="-128"/>
              </a:rPr>
              <a:t>･Begin your Works Cited page on a separate page at the end of your research paper. It should have the same one-inch margins and last name, page number header as the rest of your paper.</a:t>
            </a:r>
          </a:p>
          <a:p>
            <a:pPr>
              <a:spcAft>
                <a:spcPts val="1202"/>
              </a:spcAft>
            </a:pPr>
            <a:r>
              <a:rPr lang="en-US" dirty="0" smtClean="0">
                <a:latin typeface="Arial" pitchFamily="34" charset="0"/>
                <a:ea typeface="ＭＳ Ｐゴシック" pitchFamily="34" charset="-128"/>
              </a:rPr>
              <a:t>･Label the page Works Cited (do not italicize the words Works Cited or put them in quotation marks) and center the words Works Cited at the top of the page.</a:t>
            </a:r>
          </a:p>
          <a:p>
            <a:pPr>
              <a:spcAft>
                <a:spcPts val="1202"/>
              </a:spcAft>
            </a:pPr>
            <a:r>
              <a:rPr lang="en-US" dirty="0" smtClean="0">
                <a:latin typeface="Arial" pitchFamily="34" charset="0"/>
                <a:ea typeface="ＭＳ Ｐゴシック" pitchFamily="34" charset="-128"/>
              </a:rPr>
              <a:t>･Double space all citations, but do not skip spaces between entries.</a:t>
            </a:r>
          </a:p>
          <a:p>
            <a:pPr>
              <a:spcAft>
                <a:spcPts val="1202"/>
              </a:spcAft>
            </a:pPr>
            <a:r>
              <a:rPr lang="en-US" dirty="0" smtClean="0">
                <a:latin typeface="Arial" pitchFamily="34" charset="0"/>
                <a:ea typeface="ＭＳ Ｐゴシック" pitchFamily="34" charset="-128"/>
              </a:rPr>
              <a:t>･Indent the second and subsequent lines of citations five spaces so that you create a hanging indent.</a:t>
            </a:r>
          </a:p>
          <a:p>
            <a:pPr>
              <a:spcAft>
                <a:spcPts val="1202"/>
              </a:spcAft>
            </a:pPr>
            <a:r>
              <a:rPr lang="en-US" dirty="0" smtClean="0">
                <a:latin typeface="Arial" pitchFamily="34" charset="0"/>
                <a:ea typeface="ＭＳ Ｐゴシック" pitchFamily="34" charset="-128"/>
              </a:rPr>
              <a:t>･List page numbers of sources efficiently, when needed. If you refer to a journal article that appeared on pages 225 through 250, list the page numbers on your Works Cited page as 225-50.</a:t>
            </a:r>
          </a:p>
          <a:p>
            <a:pPr>
              <a:spcAft>
                <a:spcPts val="1202"/>
              </a:spcAft>
            </a:pPr>
            <a:endParaRPr lang="en-US" dirty="0" smtClean="0">
              <a:latin typeface="Arial" pitchFamily="34" charset="0"/>
              <a:ea typeface="ＭＳ Ｐゴシック" pitchFamily="34" charset="-128"/>
            </a:endParaRPr>
          </a:p>
          <a:p>
            <a:pPr>
              <a:spcAft>
                <a:spcPts val="1202"/>
              </a:spcAft>
            </a:pPr>
            <a:r>
              <a:rPr lang="en-US" dirty="0" smtClean="0">
                <a:latin typeface="Arial" pitchFamily="34" charset="0"/>
                <a:ea typeface="ＭＳ Ｐゴシック" pitchFamily="34" charset="-128"/>
              </a:rPr>
              <a:t>Additional Basic Rules New to MLA 2009</a:t>
            </a:r>
          </a:p>
          <a:p>
            <a:pPr>
              <a:spcAft>
                <a:spcPts val="1202"/>
              </a:spcAft>
            </a:pPr>
            <a:r>
              <a:rPr lang="en-US" dirty="0" smtClean="0">
                <a:latin typeface="Arial" pitchFamily="34" charset="0"/>
                <a:ea typeface="ＭＳ Ｐゴシック" pitchFamily="34" charset="-128"/>
              </a:rPr>
              <a:t>･For every entry, you must determine the Medium of Publication. Most entries will likely be listed as Print or Web sources, but other possibilities may include Film, CD-ROM, or DVD.</a:t>
            </a:r>
          </a:p>
          <a:p>
            <a:pPr>
              <a:spcAft>
                <a:spcPts val="1202"/>
              </a:spcAft>
            </a:pPr>
            <a:r>
              <a:rPr lang="en-US" dirty="0" smtClean="0">
                <a:latin typeface="Arial" pitchFamily="34" charset="0"/>
                <a:ea typeface="ＭＳ Ｐゴシック" pitchFamily="34" charset="-128"/>
              </a:rPr>
              <a:t>･Writers are no longer required to provide URLs for Web entries. However, if your instructor or publisher insists on them, include them in angle brackets after the entry and end with a period. For long URLs, break lines only at slashes.</a:t>
            </a:r>
          </a:p>
          <a:p>
            <a:pPr>
              <a:spcAft>
                <a:spcPts val="1202"/>
              </a:spcAft>
            </a:pPr>
            <a:r>
              <a:rPr lang="en-US" dirty="0" smtClean="0">
                <a:latin typeface="Arial" pitchFamily="34" charset="0"/>
                <a:ea typeface="ＭＳ Ｐゴシック" pitchFamily="34" charset="-128"/>
              </a:rPr>
              <a:t>･If you're citing an article or a publication that was originally issued in print form but that you retrieved from an online database, you should type the online database name in italics. You do not need to provide subscription information in addition to the database </a:t>
            </a:r>
            <a:r>
              <a:rPr lang="en-US" dirty="0" err="1" smtClean="0">
                <a:latin typeface="Arial" pitchFamily="34" charset="0"/>
                <a:ea typeface="ＭＳ Ｐゴシック" pitchFamily="34" charset="-128"/>
              </a:rPr>
              <a:t>name.Capitalization</a:t>
            </a:r>
            <a:r>
              <a:rPr lang="en-US" dirty="0" smtClean="0">
                <a:latin typeface="Arial" pitchFamily="34" charset="0"/>
                <a:ea typeface="ＭＳ Ｐゴシック" pitchFamily="34" charset="-128"/>
              </a:rPr>
              <a:t> and Punctuation</a:t>
            </a:r>
          </a:p>
          <a:p>
            <a:pPr>
              <a:spcAft>
                <a:spcPts val="1202"/>
              </a:spcAft>
            </a:pPr>
            <a:r>
              <a:rPr lang="en-US" dirty="0" smtClean="0">
                <a:latin typeface="Arial" pitchFamily="34" charset="0"/>
                <a:ea typeface="ＭＳ Ｐゴシック" pitchFamily="34" charset="-128"/>
              </a:rPr>
              <a:t>･Capitalize each word in the titles of articles, books, etc, but do not capitalize articles, short prepositions, or conjunctions unless one is the first word of the title or subtitle</a:t>
            </a:r>
          </a:p>
          <a:p>
            <a:pPr>
              <a:spcAft>
                <a:spcPts val="1202"/>
              </a:spcAft>
            </a:pPr>
            <a:r>
              <a:rPr lang="en-US" dirty="0" smtClean="0">
                <a:latin typeface="Arial" pitchFamily="34" charset="0"/>
                <a:ea typeface="ＭＳ Ｐゴシック" pitchFamily="34" charset="-128"/>
              </a:rPr>
              <a:t>･New to MLA 2009: Use italics (instead of underlining) for titles of larger works (books, magazines) and quotation marks for titles of shorter works (poems, articles)</a:t>
            </a:r>
          </a:p>
          <a:p>
            <a:pPr>
              <a:spcAft>
                <a:spcPts val="1202"/>
              </a:spcAft>
            </a:pPr>
            <a:endParaRPr lang="en-US" dirty="0" smtClean="0">
              <a:latin typeface="Arial" pitchFamily="34" charset="0"/>
              <a:ea typeface="ＭＳ Ｐゴシック" pitchFamily="34" charset="-128"/>
            </a:endParaRPr>
          </a:p>
          <a:p>
            <a:pPr>
              <a:spcAft>
                <a:spcPts val="1202"/>
              </a:spcAft>
            </a:pPr>
            <a:r>
              <a:rPr lang="en-US" dirty="0" smtClean="0">
                <a:latin typeface="Arial" pitchFamily="34" charset="0"/>
                <a:ea typeface="ＭＳ Ｐゴシック" pitchFamily="34" charset="-128"/>
              </a:rPr>
              <a:t>Listing Author Names</a:t>
            </a:r>
          </a:p>
          <a:p>
            <a:pPr>
              <a:spcAft>
                <a:spcPts val="1202"/>
              </a:spcAft>
            </a:pPr>
            <a:r>
              <a:rPr lang="en-US" dirty="0" smtClean="0">
                <a:latin typeface="Arial" pitchFamily="34" charset="0"/>
                <a:ea typeface="ＭＳ Ｐゴシック" pitchFamily="34" charset="-128"/>
              </a:rPr>
              <a:t>Entries are listed by author name (or, for entire edited collections, editor names). Author names are written last name first; middle names or middle initials follow the first name.</a:t>
            </a:r>
          </a:p>
          <a:p>
            <a:pPr>
              <a:spcAft>
                <a:spcPts val="1202"/>
              </a:spcAft>
            </a:pPr>
            <a:r>
              <a:rPr lang="en-US" dirty="0" smtClean="0">
                <a:latin typeface="Arial" pitchFamily="34" charset="0"/>
                <a:ea typeface="ＭＳ Ｐゴシック" pitchFamily="34" charset="-128"/>
              </a:rPr>
              <a:t>Do not list titles (Dr., Sir, Saint, etc.) or degrees (PhD, MA, DDS, etc.) with names. A book listing an author named "John </a:t>
            </a:r>
            <a:r>
              <a:rPr lang="en-US" dirty="0" err="1" smtClean="0">
                <a:latin typeface="Arial" pitchFamily="34" charset="0"/>
                <a:ea typeface="ＭＳ Ｐゴシック" pitchFamily="34" charset="-128"/>
              </a:rPr>
              <a:t>Bigbrain</a:t>
            </a:r>
            <a:r>
              <a:rPr lang="en-US" dirty="0" smtClean="0">
                <a:latin typeface="Arial" pitchFamily="34" charset="0"/>
                <a:ea typeface="ＭＳ Ｐゴシック" pitchFamily="34" charset="-128"/>
              </a:rPr>
              <a:t>, PhD" appears simply as "</a:t>
            </a:r>
            <a:r>
              <a:rPr lang="en-US" dirty="0" err="1" smtClean="0">
                <a:latin typeface="Arial" pitchFamily="34" charset="0"/>
                <a:ea typeface="ＭＳ Ｐゴシック" pitchFamily="34" charset="-128"/>
              </a:rPr>
              <a:t>Bigbrain</a:t>
            </a:r>
            <a:r>
              <a:rPr lang="en-US" dirty="0" smtClean="0">
                <a:latin typeface="Arial" pitchFamily="34" charset="0"/>
                <a:ea typeface="ＭＳ Ｐゴシック" pitchFamily="34" charset="-128"/>
              </a:rPr>
              <a:t>, John"; do, however, include suffixes like "Jr." or "II." Putting it all together, a work by Dr. Martin Luther King, Jr. would be cited as "King, Martin Luther, Jr.," with the suffix following the first or middle name and a comma.</a:t>
            </a:r>
          </a:p>
          <a:p>
            <a:pPr>
              <a:spcAft>
                <a:spcPts val="1202"/>
              </a:spcAft>
            </a:pPr>
            <a:endParaRPr lang="en-US" dirty="0" smtClean="0">
              <a:latin typeface="Arial" pitchFamily="34" charset="0"/>
              <a:ea typeface="ＭＳ Ｐゴシック" pitchFamily="34" charset="-128"/>
            </a:endParaRPr>
          </a:p>
          <a:p>
            <a:pPr>
              <a:spcAft>
                <a:spcPts val="1202"/>
              </a:spcAft>
            </a:pPr>
            <a:r>
              <a:rPr lang="en-US" dirty="0" smtClean="0">
                <a:latin typeface="Arial" pitchFamily="34" charset="0"/>
                <a:ea typeface="ＭＳ Ｐゴシック" pitchFamily="34" charset="-128"/>
              </a:rPr>
              <a:t>More than One Work by an Author</a:t>
            </a:r>
          </a:p>
          <a:p>
            <a:pPr>
              <a:spcAft>
                <a:spcPts val="1202"/>
              </a:spcAft>
            </a:pPr>
            <a:r>
              <a:rPr lang="en-US" dirty="0" smtClean="0">
                <a:latin typeface="Arial" pitchFamily="34" charset="0"/>
                <a:ea typeface="ＭＳ Ｐゴシック" pitchFamily="34" charset="-128"/>
              </a:rPr>
              <a:t>If you have cited more than one work by a particular author, order the entries alphabetically by title, and use three hyphens in place of the author's name for every entry after the first.</a:t>
            </a:r>
          </a:p>
          <a:p>
            <a:pPr>
              <a:spcAft>
                <a:spcPts val="1202"/>
              </a:spcAft>
            </a:pPr>
            <a:endParaRPr lang="en-US" dirty="0" smtClean="0">
              <a:latin typeface="Arial" pitchFamily="34" charset="0"/>
              <a:ea typeface="ＭＳ Ｐゴシック" pitchFamily="34" charset="-128"/>
            </a:endParaRPr>
          </a:p>
          <a:p>
            <a:pPr>
              <a:spcAft>
                <a:spcPts val="1202"/>
              </a:spcAft>
            </a:pPr>
            <a:endParaRPr lang="en-US" dirty="0" smtClean="0">
              <a:latin typeface="Arial" pitchFamily="34" charset="0"/>
              <a:ea typeface="ＭＳ Ｐゴシック" pitchFamily="34" charset="-128"/>
            </a:endParaRPr>
          </a:p>
          <a:p>
            <a:pPr>
              <a:spcAft>
                <a:spcPts val="1202"/>
              </a:spcAft>
            </a:pPr>
            <a:r>
              <a:rPr lang="en-US" dirty="0" smtClean="0">
                <a:latin typeface="Arial" pitchFamily="34" charset="0"/>
                <a:ea typeface="ＭＳ Ｐゴシック" pitchFamily="34" charset="-128"/>
              </a:rPr>
              <a:t>Work with No Known Author</a:t>
            </a:r>
          </a:p>
          <a:p>
            <a:pPr>
              <a:spcAft>
                <a:spcPts val="1202"/>
              </a:spcAft>
            </a:pPr>
            <a:r>
              <a:rPr lang="en-US" dirty="0" smtClean="0">
                <a:latin typeface="Arial" pitchFamily="34" charset="0"/>
                <a:ea typeface="ＭＳ Ｐゴシック" pitchFamily="34" charset="-128"/>
              </a:rPr>
              <a:t>Alphabetize works with no known author by their title; use a shortened version of the title in the parenthetical citations in your paper.</a:t>
            </a:r>
          </a:p>
        </p:txBody>
      </p:sp>
      <p:sp>
        <p:nvSpPr>
          <p:cNvPr id="66564" name="Slide Number Placeholder 3"/>
          <p:cNvSpPr txBox="1">
            <a:spLocks noGrp="1"/>
          </p:cNvSpPr>
          <p:nvPr/>
        </p:nvSpPr>
        <p:spPr bwMode="auto">
          <a:xfrm>
            <a:off x="3885579" y="8686489"/>
            <a:ext cx="2972421" cy="457512"/>
          </a:xfrm>
          <a:prstGeom prst="rect">
            <a:avLst/>
          </a:prstGeom>
          <a:noFill/>
          <a:ln w="9525">
            <a:noFill/>
            <a:miter lim="800000"/>
            <a:headEnd/>
            <a:tailEnd/>
          </a:ln>
        </p:spPr>
        <p:txBody>
          <a:bodyPr lIns="91435" tIns="45718" rIns="91435" bIns="45718" anchor="b"/>
          <a:lstStyle/>
          <a:p>
            <a:pPr algn="r" eaLnBrk="0" hangingPunct="0"/>
            <a:fld id="{A38338B3-7A88-4B1B-8957-605A06C6B9BF}" type="slidenum">
              <a:rPr lang="en-US" sz="1200"/>
              <a:pPr algn="r" eaLnBrk="0" hangingPunct="0"/>
              <a:t>15</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27277A-1054-411C-9E4D-5D08AA08216C}" type="datetimeFigureOut">
              <a:rPr lang="en-US" smtClean="0"/>
              <a:pPr/>
              <a:t>3/10/2014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36BCB8F-BA89-465F-8C10-69C08CF037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27277A-1054-411C-9E4D-5D08AA08216C}"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BCB8F-BA89-465F-8C10-69C08CF037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27277A-1054-411C-9E4D-5D08AA08216C}"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BCB8F-BA89-465F-8C10-69C08CF037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27277A-1054-411C-9E4D-5D08AA08216C}"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BCB8F-BA89-465F-8C10-69C08CF037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27277A-1054-411C-9E4D-5D08AA08216C}"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BCB8F-BA89-465F-8C10-69C08CF037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27277A-1054-411C-9E4D-5D08AA08216C}"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BCB8F-BA89-465F-8C10-69C08CF037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27277A-1054-411C-9E4D-5D08AA08216C}" type="datetimeFigureOut">
              <a:rPr lang="en-US" smtClean="0"/>
              <a:pPr/>
              <a:t>3/10/2014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6BCB8F-BA89-465F-8C10-69C08CF037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27277A-1054-411C-9E4D-5D08AA08216C}" type="datetimeFigureOut">
              <a:rPr lang="en-US" smtClean="0"/>
              <a:pPr/>
              <a:t>3/10/2014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6BCB8F-BA89-465F-8C10-69C08CF037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7277A-1054-411C-9E4D-5D08AA08216C}" type="datetimeFigureOut">
              <a:rPr lang="en-US" smtClean="0"/>
              <a:pPr/>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BCB8F-BA89-465F-8C10-69C08CF037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27277A-1054-411C-9E4D-5D08AA08216C}"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BCB8F-BA89-465F-8C10-69C08CF037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27277A-1054-411C-9E4D-5D08AA08216C}"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36BCB8F-BA89-465F-8C10-69C08CF0378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27277A-1054-411C-9E4D-5D08AA08216C}" type="datetimeFigureOut">
              <a:rPr lang="en-US" smtClean="0"/>
              <a:pPr/>
              <a:t>3/10/2014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6BCB8F-BA89-465F-8C10-69C08CF0378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Few Housekeeping Items</a:t>
            </a:r>
            <a:endParaRPr lang="en-US" dirty="0"/>
          </a:p>
        </p:txBody>
      </p:sp>
      <p:sp>
        <p:nvSpPr>
          <p:cNvPr id="3" name="Subtitle 2"/>
          <p:cNvSpPr>
            <a:spLocks noGrp="1"/>
          </p:cNvSpPr>
          <p:nvPr>
            <p:ph type="subTitle" idx="1"/>
          </p:nvPr>
        </p:nvSpPr>
        <p:spPr/>
        <p:txBody>
          <a:bodyPr/>
          <a:lstStyle/>
          <a:p>
            <a:r>
              <a:rPr lang="en-US" dirty="0" smtClean="0"/>
              <a:t>Juniors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0"/>
            <a:ext cx="7772400" cy="1143000"/>
          </a:xfrm>
          <a:prstGeom prst="rect">
            <a:avLst/>
          </a:prstGeom>
        </p:spPr>
        <p:txBody>
          <a:bodyPr/>
          <a:lstStyle/>
          <a:p>
            <a:pPr lvl="0" algn="ctr">
              <a:spcBef>
                <a:spcPct val="0"/>
              </a:spcBef>
              <a:defRPr/>
            </a:pPr>
            <a:r>
              <a:rPr lang="en-US" sz="5000" dirty="0" smtClean="0">
                <a:solidFill>
                  <a:schemeClr val="tx2"/>
                </a:solidFill>
                <a:latin typeface="+mj-lt"/>
                <a:ea typeface="+mj-ea"/>
                <a:cs typeface="+mj-cs"/>
              </a:rPr>
              <a:t>Punctuation Issues</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TextBox 3"/>
          <p:cNvSpPr txBox="1"/>
          <p:nvPr/>
        </p:nvSpPr>
        <p:spPr>
          <a:xfrm>
            <a:off x="762000" y="4237672"/>
            <a:ext cx="8077200" cy="2031325"/>
          </a:xfrm>
          <a:prstGeom prst="rect">
            <a:avLst/>
          </a:prstGeom>
          <a:noFill/>
          <a:ln w="6350">
            <a:solidFill>
              <a:schemeClr val="tx1"/>
            </a:solidFill>
          </a:ln>
        </p:spPr>
        <p:txBody>
          <a:bodyPr wrap="square" rtlCol="0">
            <a:spAutoFit/>
          </a:bodyPr>
          <a:lstStyle/>
          <a:p>
            <a:r>
              <a:rPr lang="en-US" dirty="0" smtClean="0"/>
              <a:t>For Direct Quotations—punctuation goes INSIDE the quotation marks.</a:t>
            </a:r>
          </a:p>
          <a:p>
            <a:r>
              <a:rPr lang="en-US" dirty="0" smtClean="0"/>
              <a:t>	EXAMPLES:</a:t>
            </a:r>
          </a:p>
          <a:p>
            <a:r>
              <a:rPr lang="en-US" dirty="0" smtClean="0"/>
              <a:t>	</a:t>
            </a:r>
            <a:r>
              <a:rPr lang="en-US" dirty="0" smtClean="0"/>
              <a:t>She went “there.”</a:t>
            </a:r>
          </a:p>
          <a:p>
            <a:r>
              <a:rPr lang="en-US" dirty="0" smtClean="0"/>
              <a:t>	</a:t>
            </a:r>
            <a:r>
              <a:rPr lang="en-US" dirty="0" smtClean="0"/>
              <a:t>The house was “haunted by a mysterious, handsome man.”</a:t>
            </a:r>
          </a:p>
          <a:p>
            <a:r>
              <a:rPr lang="en-US" dirty="0" smtClean="0"/>
              <a:t>	</a:t>
            </a:r>
            <a:r>
              <a:rPr lang="en-US" dirty="0" smtClean="0"/>
              <a:t>She asked, “You want it when?”</a:t>
            </a:r>
          </a:p>
          <a:p>
            <a:r>
              <a:rPr lang="en-US" dirty="0" smtClean="0"/>
              <a:t>	</a:t>
            </a:r>
            <a:r>
              <a:rPr lang="en-US" dirty="0" smtClean="0"/>
              <a:t>In the article “</a:t>
            </a:r>
            <a:r>
              <a:rPr lang="en-US" dirty="0" err="1" smtClean="0"/>
              <a:t>Dred</a:t>
            </a:r>
            <a:r>
              <a:rPr lang="en-US" dirty="0" smtClean="0"/>
              <a:t> Scott Case,” it states that…..</a:t>
            </a:r>
          </a:p>
          <a:p>
            <a:endParaRPr lang="en-US" dirty="0"/>
          </a:p>
        </p:txBody>
      </p:sp>
      <p:sp>
        <p:nvSpPr>
          <p:cNvPr id="5" name="TextBox 4"/>
          <p:cNvSpPr txBox="1"/>
          <p:nvPr/>
        </p:nvSpPr>
        <p:spPr>
          <a:xfrm>
            <a:off x="152400" y="1447800"/>
            <a:ext cx="8991600" cy="2308324"/>
          </a:xfrm>
          <a:prstGeom prst="rect">
            <a:avLst/>
          </a:prstGeom>
          <a:noFill/>
          <a:ln w="6350">
            <a:solidFill>
              <a:schemeClr val="tx1"/>
            </a:solidFill>
          </a:ln>
        </p:spPr>
        <p:txBody>
          <a:bodyPr wrap="square" rtlCol="0">
            <a:spAutoFit/>
          </a:bodyPr>
          <a:lstStyle/>
          <a:p>
            <a:r>
              <a:rPr lang="en-US" dirty="0" smtClean="0"/>
              <a:t>Punctuation in general—always place IMMEDIATELY after  a word. </a:t>
            </a:r>
            <a:endParaRPr lang="en-US" dirty="0" smtClean="0"/>
          </a:p>
          <a:p>
            <a:r>
              <a:rPr lang="en-US" dirty="0" smtClean="0"/>
              <a:t>	EXAMPLES:</a:t>
            </a:r>
          </a:p>
          <a:p>
            <a:r>
              <a:rPr lang="en-US" dirty="0" smtClean="0"/>
              <a:t>	</a:t>
            </a:r>
            <a:r>
              <a:rPr lang="en-US" dirty="0" smtClean="0"/>
              <a:t>	The end of a sentence.</a:t>
            </a:r>
          </a:p>
          <a:p>
            <a:r>
              <a:rPr lang="en-US" dirty="0" smtClean="0"/>
              <a:t>	</a:t>
            </a:r>
            <a:r>
              <a:rPr lang="en-US" dirty="0" smtClean="0"/>
              <a:t>	A question mark?</a:t>
            </a:r>
          </a:p>
          <a:p>
            <a:r>
              <a:rPr lang="en-US" dirty="0" smtClean="0"/>
              <a:t>	</a:t>
            </a:r>
            <a:r>
              <a:rPr lang="en-US" dirty="0" smtClean="0"/>
              <a:t>	A comma, when need to pause.</a:t>
            </a:r>
          </a:p>
          <a:p>
            <a:r>
              <a:rPr lang="en-US" dirty="0" smtClean="0"/>
              <a:t>	BAD EXAMPLE (What I’ve been seeing):</a:t>
            </a:r>
          </a:p>
          <a:p>
            <a:r>
              <a:rPr lang="en-US" dirty="0" smtClean="0"/>
              <a:t>	</a:t>
            </a:r>
            <a:r>
              <a:rPr lang="en-US" dirty="0" smtClean="0"/>
              <a:t>	 The end of a </a:t>
            </a:r>
            <a:r>
              <a:rPr lang="en-US" b="1" dirty="0" smtClean="0"/>
              <a:t>sentence . A </a:t>
            </a:r>
            <a:r>
              <a:rPr lang="en-US" dirty="0" smtClean="0"/>
              <a:t>question </a:t>
            </a:r>
            <a:r>
              <a:rPr lang="en-US" b="1" dirty="0" smtClean="0"/>
              <a:t>mark ? A comma , when </a:t>
            </a:r>
            <a:r>
              <a:rPr lang="en-US" dirty="0" smtClean="0"/>
              <a:t>need to 		</a:t>
            </a:r>
            <a:r>
              <a:rPr lang="en-US" b="1" dirty="0" smtClean="0"/>
              <a:t>pause .</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0"/>
            <a:ext cx="7772400" cy="1143000"/>
          </a:xfrm>
          <a:prstGeom prst="rect">
            <a:avLst/>
          </a:prstGeom>
        </p:spPr>
        <p:txBody>
          <a:bodyPr/>
          <a:lstStyle/>
          <a:p>
            <a:pPr lvl="0" algn="ctr">
              <a:spcBef>
                <a:spcPct val="0"/>
              </a:spcBef>
              <a:defRPr/>
            </a:pPr>
            <a:r>
              <a:rPr lang="en-US" sz="5000" dirty="0" smtClean="0">
                <a:solidFill>
                  <a:schemeClr val="tx2"/>
                </a:solidFill>
                <a:latin typeface="+mj-lt"/>
                <a:ea typeface="+mj-ea"/>
                <a:cs typeface="+mj-cs"/>
              </a:rPr>
              <a:t>Punctuation Issues</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TextBox 5"/>
          <p:cNvSpPr txBox="1"/>
          <p:nvPr/>
        </p:nvSpPr>
        <p:spPr>
          <a:xfrm>
            <a:off x="381000" y="4648200"/>
            <a:ext cx="5867400" cy="369332"/>
          </a:xfrm>
          <a:prstGeom prst="rect">
            <a:avLst/>
          </a:prstGeom>
          <a:noFill/>
        </p:spPr>
        <p:txBody>
          <a:bodyPr wrap="square" rtlCol="0">
            <a:spAutoFit/>
          </a:bodyPr>
          <a:lstStyle/>
          <a:p>
            <a:r>
              <a:rPr lang="en-US" b="1" dirty="0" smtClean="0"/>
              <a:t>And last but NOT least—CAPITALIZATION!</a:t>
            </a:r>
            <a:endParaRPr lang="en-US" b="1" dirty="0"/>
          </a:p>
        </p:txBody>
      </p:sp>
      <p:sp>
        <p:nvSpPr>
          <p:cNvPr id="7" name="TextBox 6"/>
          <p:cNvSpPr txBox="1"/>
          <p:nvPr/>
        </p:nvSpPr>
        <p:spPr>
          <a:xfrm>
            <a:off x="1219200" y="5029200"/>
            <a:ext cx="4648200" cy="369332"/>
          </a:xfrm>
          <a:prstGeom prst="rect">
            <a:avLst/>
          </a:prstGeom>
          <a:noFill/>
        </p:spPr>
        <p:txBody>
          <a:bodyPr wrap="square" rtlCol="0">
            <a:spAutoFit/>
          </a:bodyPr>
          <a:lstStyle/>
          <a:p>
            <a:r>
              <a:rPr lang="en-US" dirty="0" smtClean="0"/>
              <a:t>ALL proper nouns—capitalize </a:t>
            </a:r>
            <a:endParaRPr lang="en-US" dirty="0"/>
          </a:p>
        </p:txBody>
      </p:sp>
      <p:sp>
        <p:nvSpPr>
          <p:cNvPr id="8" name="TextBox 7"/>
          <p:cNvSpPr txBox="1"/>
          <p:nvPr/>
        </p:nvSpPr>
        <p:spPr>
          <a:xfrm>
            <a:off x="1219200" y="5410200"/>
            <a:ext cx="4648200" cy="369332"/>
          </a:xfrm>
          <a:prstGeom prst="rect">
            <a:avLst/>
          </a:prstGeom>
          <a:noFill/>
        </p:spPr>
        <p:txBody>
          <a:bodyPr wrap="square" rtlCol="0">
            <a:spAutoFit/>
          </a:bodyPr>
          <a:lstStyle/>
          <a:p>
            <a:r>
              <a:rPr lang="en-US" dirty="0" smtClean="0"/>
              <a:t>Beginning of  sentence—capitalize </a:t>
            </a:r>
            <a:endParaRPr lang="en-US" dirty="0"/>
          </a:p>
        </p:txBody>
      </p:sp>
      <p:sp>
        <p:nvSpPr>
          <p:cNvPr id="10" name="TextBox 9"/>
          <p:cNvSpPr txBox="1"/>
          <p:nvPr/>
        </p:nvSpPr>
        <p:spPr>
          <a:xfrm>
            <a:off x="381000" y="914400"/>
            <a:ext cx="7620000" cy="3416320"/>
          </a:xfrm>
          <a:prstGeom prst="rect">
            <a:avLst/>
          </a:prstGeom>
          <a:noFill/>
          <a:ln w="6350">
            <a:solidFill>
              <a:schemeClr val="tx1"/>
            </a:solidFill>
          </a:ln>
        </p:spPr>
        <p:txBody>
          <a:bodyPr wrap="square" rtlCol="0">
            <a:spAutoFit/>
          </a:bodyPr>
          <a:lstStyle/>
          <a:p>
            <a:r>
              <a:rPr lang="en-US" dirty="0" smtClean="0"/>
              <a:t>For parenthetical citations—punctuation goes OUTSIDE the parentheses.</a:t>
            </a:r>
          </a:p>
          <a:p>
            <a:r>
              <a:rPr lang="en-US" dirty="0" smtClean="0"/>
              <a:t>	EXAMPLES:</a:t>
            </a:r>
          </a:p>
          <a:p>
            <a:r>
              <a:rPr lang="en-US" dirty="0" smtClean="0"/>
              <a:t>	</a:t>
            </a:r>
            <a:r>
              <a:rPr lang="en-US" b="1" dirty="0" smtClean="0"/>
              <a:t>(Jones).</a:t>
            </a:r>
          </a:p>
          <a:p>
            <a:r>
              <a:rPr lang="en-US" b="1" dirty="0" smtClean="0"/>
              <a:t>	</a:t>
            </a:r>
            <a:r>
              <a:rPr lang="en-US" b="1" dirty="0" smtClean="0"/>
              <a:t>(“The Flight of Gulls”).</a:t>
            </a:r>
          </a:p>
          <a:p>
            <a:endParaRPr lang="en-US" dirty="0" smtClean="0"/>
          </a:p>
          <a:p>
            <a:r>
              <a:rPr lang="en-US" dirty="0" smtClean="0"/>
              <a:t>Also, make sure NOT to add extra spaces INSIDE the parentheses. </a:t>
            </a:r>
          </a:p>
          <a:p>
            <a:r>
              <a:rPr lang="en-US" dirty="0" smtClean="0"/>
              <a:t>	</a:t>
            </a:r>
            <a:r>
              <a:rPr lang="en-US" dirty="0" smtClean="0"/>
              <a:t>BAD EXAMPLE: </a:t>
            </a:r>
          </a:p>
          <a:p>
            <a:r>
              <a:rPr lang="en-US" dirty="0" smtClean="0"/>
              <a:t>	</a:t>
            </a:r>
            <a:r>
              <a:rPr lang="en-US" dirty="0" smtClean="0"/>
              <a:t>( “The Flight of the Gulls” ).</a:t>
            </a:r>
          </a:p>
          <a:p>
            <a:endParaRPr lang="en-US" dirty="0" smtClean="0"/>
          </a:p>
          <a:p>
            <a:r>
              <a:rPr lang="en-US" dirty="0" smtClean="0"/>
              <a:t>HOWEVER, there MUST be a space BEFORE the citation in the sentence.</a:t>
            </a:r>
          </a:p>
          <a:p>
            <a:r>
              <a:rPr lang="en-US" dirty="0" smtClean="0"/>
              <a:t>	</a:t>
            </a:r>
            <a:r>
              <a:rPr lang="en-US" dirty="0" smtClean="0"/>
              <a:t>EXAMPLE:</a:t>
            </a:r>
          </a:p>
          <a:p>
            <a:r>
              <a:rPr lang="en-US" dirty="0" smtClean="0"/>
              <a:t>	</a:t>
            </a:r>
            <a:r>
              <a:rPr lang="en-US" dirty="0" smtClean="0"/>
              <a:t>Smith said in his book that gulls are </a:t>
            </a:r>
            <a:r>
              <a:rPr lang="en-US" b="1" dirty="0" smtClean="0"/>
              <a:t>not carnivores (Smith).</a:t>
            </a:r>
          </a:p>
        </p:txBody>
      </p:sp>
      <p:sp>
        <p:nvSpPr>
          <p:cNvPr id="11" name="TextBox 10"/>
          <p:cNvSpPr txBox="1"/>
          <p:nvPr/>
        </p:nvSpPr>
        <p:spPr>
          <a:xfrm>
            <a:off x="1219200" y="5791200"/>
            <a:ext cx="7467600" cy="369332"/>
          </a:xfrm>
          <a:prstGeom prst="rect">
            <a:avLst/>
          </a:prstGeom>
          <a:noFill/>
        </p:spPr>
        <p:txBody>
          <a:bodyPr wrap="square" rtlCol="0">
            <a:spAutoFit/>
          </a:bodyPr>
          <a:lstStyle/>
          <a:p>
            <a:r>
              <a:rPr lang="en-US" dirty="0" smtClean="0"/>
              <a:t>Titles—capitalize MAIN words AND the </a:t>
            </a:r>
            <a:r>
              <a:rPr lang="en-US" b="1" dirty="0" smtClean="0"/>
              <a:t>first</a:t>
            </a:r>
            <a:r>
              <a:rPr lang="en-US" dirty="0" smtClean="0"/>
              <a:t> and </a:t>
            </a:r>
            <a:r>
              <a:rPr lang="en-US" b="1" dirty="0" smtClean="0"/>
              <a:t>last</a:t>
            </a:r>
            <a:r>
              <a:rPr lang="en-US" dirty="0" smtClean="0"/>
              <a:t> word of the title.</a:t>
            </a:r>
            <a:endParaRPr lang="en-US" dirty="0"/>
          </a:p>
        </p:txBody>
      </p:sp>
      <p:sp>
        <p:nvSpPr>
          <p:cNvPr id="12" name="TextBox 11"/>
          <p:cNvSpPr txBox="1"/>
          <p:nvPr/>
        </p:nvSpPr>
        <p:spPr>
          <a:xfrm>
            <a:off x="1219200" y="6172200"/>
            <a:ext cx="7239000" cy="646331"/>
          </a:xfrm>
          <a:prstGeom prst="rect">
            <a:avLst/>
          </a:prstGeom>
          <a:noFill/>
        </p:spPr>
        <p:txBody>
          <a:bodyPr wrap="square" rtlCol="0">
            <a:spAutoFit/>
          </a:bodyPr>
          <a:lstStyle/>
          <a:p>
            <a:r>
              <a:rPr lang="en-US" dirty="0" smtClean="0"/>
              <a:t>At the same time, don’t just go capitalizing </a:t>
            </a:r>
            <a:r>
              <a:rPr lang="en-US" b="1" dirty="0" smtClean="0"/>
              <a:t>everything</a:t>
            </a:r>
            <a:r>
              <a:rPr lang="en-US" dirty="0" smtClean="0"/>
              <a:t>…that TOO is incorrect.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animBg="1"/>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0"/>
            <a:ext cx="7772400" cy="1143000"/>
          </a:xfrm>
          <a:prstGeom prst="rect">
            <a:avLst/>
          </a:prstGeom>
        </p:spPr>
        <p:txBody>
          <a:bodyPr/>
          <a:lstStyle/>
          <a:p>
            <a:pPr lvl="0" algn="ctr">
              <a:spcBef>
                <a:spcPct val="0"/>
              </a:spcBef>
              <a:defRPr/>
            </a:pPr>
            <a:r>
              <a:rPr lang="en-US" sz="5000" dirty="0" smtClean="0">
                <a:solidFill>
                  <a:schemeClr val="tx2"/>
                </a:solidFill>
                <a:latin typeface="+mj-lt"/>
                <a:ea typeface="+mj-ea"/>
                <a:cs typeface="+mj-cs"/>
              </a:rPr>
              <a:t>Tomorrow</a:t>
            </a:r>
          </a:p>
          <a:p>
            <a:pPr lvl="0" algn="ctr">
              <a:spcBef>
                <a:spcPct val="0"/>
              </a:spcBef>
              <a:defRPr/>
            </a:pPr>
            <a:endParaRPr kumimoji="0" lang="en-US" sz="5000" b="0" i="0" u="none" strike="noStrike" kern="1200" cap="none" spc="0" normalizeH="0" baseline="0" noProof="0" dirty="0" smtClean="0">
              <a:ln>
                <a:noFill/>
              </a:ln>
              <a:solidFill>
                <a:schemeClr val="tx2"/>
              </a:solidFill>
              <a:effectLst/>
              <a:uLnTx/>
              <a:uFillTx/>
              <a:latin typeface="+mj-lt"/>
              <a:ea typeface="+mj-ea"/>
              <a:cs typeface="+mj-cs"/>
            </a:endParaRPr>
          </a:p>
          <a:p>
            <a:pPr lvl="0" algn="ctr">
              <a:spcBef>
                <a:spcPct val="0"/>
              </a:spcBef>
              <a:defRPr/>
            </a:pPr>
            <a:r>
              <a:rPr lang="en-US" sz="5000" dirty="0" smtClean="0">
                <a:solidFill>
                  <a:schemeClr val="tx2"/>
                </a:solidFill>
                <a:latin typeface="+mj-lt"/>
                <a:ea typeface="+mj-ea"/>
                <a:cs typeface="+mj-cs"/>
              </a:rPr>
              <a:t>Works Cited Page Instruction</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dirty="0" smtClean="0"/>
              <a:t>In-text to Works Cited Page</a:t>
            </a:r>
            <a:endParaRPr lang="en-US" dirty="0"/>
          </a:p>
        </p:txBody>
      </p:sp>
      <p:sp>
        <p:nvSpPr>
          <p:cNvPr id="3" name="Content Placeholder 2"/>
          <p:cNvSpPr>
            <a:spLocks noGrp="1"/>
          </p:cNvSpPr>
          <p:nvPr>
            <p:ph idx="1"/>
          </p:nvPr>
        </p:nvSpPr>
        <p:spPr>
          <a:xfrm>
            <a:off x="533400" y="1143000"/>
            <a:ext cx="7772400" cy="4572000"/>
          </a:xfrm>
        </p:spPr>
        <p:txBody>
          <a:bodyPr>
            <a:normAutofit fontScale="92500"/>
          </a:bodyPr>
          <a:lstStyle/>
          <a:p>
            <a:pPr>
              <a:lnSpc>
                <a:spcPct val="160000"/>
              </a:lnSpc>
              <a:buFont typeface="Wingdings" pitchFamily="2" charset="2"/>
              <a:buNone/>
            </a:pPr>
            <a:r>
              <a:rPr lang="en-US" sz="1800" dirty="0" smtClean="0">
                <a:solidFill>
                  <a:schemeClr val="accent2"/>
                </a:solidFill>
                <a:latin typeface="Times New Roman" pitchFamily="18" charset="0"/>
              </a:rPr>
              <a:t>		Romantic poetry is characterized by the "spontaneous overflow of powerful feelings"(</a:t>
            </a:r>
            <a:r>
              <a:rPr lang="en-US" sz="1800" dirty="0" smtClean="0">
                <a:solidFill>
                  <a:schemeClr val="tx2"/>
                </a:solidFill>
                <a:latin typeface="Times New Roman" pitchFamily="18" charset="0"/>
                <a:hlinkClick r:id="rId2" action="ppaction://hlinksldjump"/>
              </a:rPr>
              <a:t>Wordsworth</a:t>
            </a:r>
            <a:r>
              <a:rPr lang="en-US" sz="1800" dirty="0" smtClean="0">
                <a:solidFill>
                  <a:schemeClr val="tx2"/>
                </a:solidFill>
                <a:latin typeface="Times New Roman" pitchFamily="18" charset="0"/>
              </a:rPr>
              <a:t> </a:t>
            </a:r>
            <a:r>
              <a:rPr lang="en-US" sz="1800" dirty="0" smtClean="0">
                <a:solidFill>
                  <a:schemeClr val="accent2"/>
                </a:solidFill>
                <a:latin typeface="Times New Roman" pitchFamily="18" charset="0"/>
              </a:rPr>
              <a:t>263).</a:t>
            </a:r>
            <a:r>
              <a:rPr lang="en-US" sz="1800" dirty="0" smtClean="0">
                <a:solidFill>
                  <a:schemeClr val="accent2"/>
                </a:solidFill>
              </a:rPr>
              <a:t> </a:t>
            </a:r>
            <a:r>
              <a:rPr lang="en-US" sz="1800" dirty="0" smtClean="0">
                <a:solidFill>
                  <a:schemeClr val="accent2"/>
                </a:solidFill>
                <a:latin typeface="Times New Roman" pitchFamily="18" charset="0"/>
              </a:rPr>
              <a:t>Wordsworth extensively explored the role of emotion in the creative process (263).</a:t>
            </a:r>
          </a:p>
          <a:p>
            <a:pPr>
              <a:lnSpc>
                <a:spcPct val="160000"/>
              </a:lnSpc>
              <a:buNone/>
            </a:pPr>
            <a:r>
              <a:rPr lang="en-US" sz="1800" dirty="0" smtClean="0">
                <a:solidFill>
                  <a:schemeClr val="accent2"/>
                </a:solidFill>
                <a:latin typeface="Times New Roman" pitchFamily="18" charset="0"/>
              </a:rPr>
              <a:t>		Human beings have been described as "symbol-using animals" (</a:t>
            </a:r>
            <a:r>
              <a:rPr lang="en-US" sz="1800" dirty="0" smtClean="0">
                <a:solidFill>
                  <a:schemeClr val="tx2"/>
                </a:solidFill>
                <a:latin typeface="Times New Roman" pitchFamily="18" charset="0"/>
                <a:hlinkClick r:id="rId2" action="ppaction://hlinksldjump"/>
              </a:rPr>
              <a:t>Burke</a:t>
            </a:r>
            <a:r>
              <a:rPr lang="en-US" sz="1800" dirty="0" smtClean="0">
                <a:solidFill>
                  <a:schemeClr val="tx2"/>
                </a:solidFill>
                <a:latin typeface="Times New Roman" pitchFamily="18" charset="0"/>
              </a:rPr>
              <a:t> </a:t>
            </a:r>
            <a:r>
              <a:rPr lang="en-US" sz="1800" dirty="0" smtClean="0">
                <a:solidFill>
                  <a:schemeClr val="accent2"/>
                </a:solidFill>
                <a:latin typeface="Times New Roman" pitchFamily="18" charset="0"/>
              </a:rPr>
              <a:t>3).</a:t>
            </a:r>
          </a:p>
          <a:p>
            <a:pPr>
              <a:lnSpc>
                <a:spcPct val="160000"/>
              </a:lnSpc>
              <a:buNone/>
            </a:pPr>
            <a:r>
              <a:rPr lang="en-US" sz="1800" dirty="0">
                <a:solidFill>
                  <a:schemeClr val="accent2"/>
                </a:solidFill>
                <a:latin typeface="Times New Roman" pitchFamily="18" charset="0"/>
              </a:rPr>
              <a:t>	</a:t>
            </a:r>
            <a:r>
              <a:rPr lang="en-US" sz="1800" dirty="0" smtClean="0">
                <a:solidFill>
                  <a:schemeClr val="accent2"/>
                </a:solidFill>
                <a:latin typeface="Times New Roman" pitchFamily="18" charset="0"/>
              </a:rPr>
              <a:t>	We see so many global warming hotspots in North America likely because this region has </a:t>
            </a:r>
            <a:r>
              <a:rPr lang="ja-JP" altLang="en-US" sz="1800" smtClean="0">
                <a:solidFill>
                  <a:schemeClr val="accent2"/>
                </a:solidFill>
                <a:latin typeface="Times New Roman" pitchFamily="18" charset="0"/>
                <a:ea typeface="ヒラギノ角ゴ Pro W3" charset="-128"/>
              </a:rPr>
              <a:t>“</a:t>
            </a:r>
            <a:r>
              <a:rPr lang="en-US" altLang="ja-JP" sz="1800" dirty="0" smtClean="0">
                <a:solidFill>
                  <a:schemeClr val="accent2"/>
                </a:solidFill>
                <a:latin typeface="Times New Roman" pitchFamily="18" charset="0"/>
              </a:rPr>
              <a:t>more readily accessible climatic data and more comprehensive programs to monitor and study environmental change . . .</a:t>
            </a:r>
            <a:r>
              <a:rPr lang="ja-JP" altLang="en-US" sz="1800" smtClean="0">
                <a:solidFill>
                  <a:schemeClr val="accent2"/>
                </a:solidFill>
                <a:latin typeface="Times New Roman" pitchFamily="18" charset="0"/>
              </a:rPr>
              <a:t>”</a:t>
            </a:r>
            <a:r>
              <a:rPr lang="en-US" altLang="ja-JP" sz="1800" dirty="0" smtClean="0">
                <a:solidFill>
                  <a:schemeClr val="accent2"/>
                </a:solidFill>
                <a:latin typeface="Times New Roman" pitchFamily="18" charset="0"/>
              </a:rPr>
              <a:t> (</a:t>
            </a:r>
            <a:r>
              <a:rPr lang="ja-JP" altLang="en-US" sz="1800" smtClean="0">
                <a:solidFill>
                  <a:schemeClr val="tx2"/>
                </a:solidFill>
                <a:latin typeface="Times New Roman" pitchFamily="18" charset="0"/>
                <a:ea typeface="ヒラギノ角ゴ Pro W3" charset="-128"/>
                <a:hlinkClick r:id="rId2" action="ppaction://hlinksldjump"/>
              </a:rPr>
              <a:t>“</a:t>
            </a:r>
            <a:r>
              <a:rPr lang="en-US" altLang="ja-JP" sz="1800" dirty="0" smtClean="0">
                <a:solidFill>
                  <a:schemeClr val="tx2"/>
                </a:solidFill>
                <a:latin typeface="Times New Roman" pitchFamily="18" charset="0"/>
                <a:hlinkClick r:id="rId2" action="ppaction://hlinksldjump"/>
              </a:rPr>
              <a:t>Impact of Global Warming</a:t>
            </a:r>
            <a:r>
              <a:rPr lang="ja-JP" altLang="en-US" sz="1800" smtClean="0">
                <a:solidFill>
                  <a:schemeClr val="tx2"/>
                </a:solidFill>
                <a:latin typeface="Times New Roman" pitchFamily="18" charset="0"/>
                <a:ea typeface="ヒラギノ角ゴ Pro W3" charset="-128"/>
                <a:hlinkClick r:id="rId2" action="ppaction://hlinksldjump"/>
              </a:rPr>
              <a:t>”</a:t>
            </a:r>
            <a:r>
              <a:rPr lang="en-US" altLang="ja-JP" sz="1800" dirty="0" smtClean="0">
                <a:solidFill>
                  <a:schemeClr val="accent2"/>
                </a:solidFill>
                <a:latin typeface="Times New Roman" pitchFamily="18" charset="0"/>
              </a:rPr>
              <a:t>).</a:t>
            </a:r>
            <a:endParaRPr lang="en-US" sz="1800" dirty="0" smtClean="0">
              <a:solidFill>
                <a:schemeClr val="accent2"/>
              </a:solidFill>
              <a:latin typeface="Times New Roman" pitchFamily="18" charset="0"/>
            </a:endParaRPr>
          </a:p>
          <a:p>
            <a:pPr>
              <a:lnSpc>
                <a:spcPct val="160000"/>
              </a:lnSpc>
              <a:buNone/>
            </a:pPr>
            <a:r>
              <a:rPr lang="en-US" sz="1800" dirty="0" smtClean="0"/>
              <a:t>		</a:t>
            </a:r>
            <a:r>
              <a:rPr lang="en-US" sz="1800" dirty="0" smtClean="0">
                <a:solidFill>
                  <a:schemeClr val="tx2"/>
                </a:solidFill>
                <a:latin typeface="Times New Roman" pitchFamily="18" charset="0"/>
                <a:hlinkClick r:id="rId2" action="ppaction://hlinksldjump"/>
              </a:rPr>
              <a:t>Smith, Yang, and Moore </a:t>
            </a:r>
            <a:r>
              <a:rPr lang="en-US" sz="1800" dirty="0" smtClean="0">
                <a:solidFill>
                  <a:schemeClr val="accent2"/>
                </a:solidFill>
                <a:latin typeface="Times New Roman" pitchFamily="18" charset="0"/>
              </a:rPr>
              <a:t>argue that tougher gun control is not needed in the United States (76).</a:t>
            </a:r>
          </a:p>
          <a:p>
            <a:pPr>
              <a:lnSpc>
                <a:spcPct val="160000"/>
              </a:lnSpc>
              <a:buNone/>
            </a:pPr>
            <a:endParaRPr lang="en-US" sz="1800" dirty="0" smtClean="0"/>
          </a:p>
          <a:p>
            <a:pPr>
              <a:lnSpc>
                <a:spcPct val="160000"/>
              </a:lnSpc>
              <a:buFont typeface="Wingdings" pitchFamily="2" charset="2"/>
              <a:buNone/>
            </a:pPr>
            <a:endParaRPr lang="en-US" sz="1800"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Works Cited</a:t>
            </a:r>
            <a:endParaRPr lang="en-US" dirty="0"/>
          </a:p>
        </p:txBody>
      </p:sp>
      <p:sp>
        <p:nvSpPr>
          <p:cNvPr id="3" name="Content Placeholder 2"/>
          <p:cNvSpPr>
            <a:spLocks noGrp="1"/>
          </p:cNvSpPr>
          <p:nvPr>
            <p:ph idx="1"/>
          </p:nvPr>
        </p:nvSpPr>
        <p:spPr>
          <a:xfrm>
            <a:off x="304800" y="609600"/>
            <a:ext cx="6858000" cy="5791200"/>
          </a:xfrm>
        </p:spPr>
        <p:txBody>
          <a:bodyPr>
            <a:normAutofit fontScale="25000" lnSpcReduction="20000"/>
          </a:bodyPr>
          <a:lstStyle/>
          <a:p>
            <a:pPr eaLnBrk="0" hangingPunct="0">
              <a:lnSpc>
                <a:spcPct val="220000"/>
              </a:lnSpc>
              <a:buNone/>
            </a:pPr>
            <a:r>
              <a:rPr lang="en-US" sz="6400" dirty="0" smtClean="0">
                <a:solidFill>
                  <a:srgbClr val="0070C0"/>
                </a:solidFill>
                <a:latin typeface="Times New Roman" pitchFamily="18" charset="0"/>
                <a:hlinkClick r:id="rId2" action="ppaction://hlinksldjump"/>
              </a:rPr>
              <a:t>Burke</a:t>
            </a:r>
            <a:r>
              <a:rPr lang="en-US" sz="6400" dirty="0" smtClean="0">
                <a:solidFill>
                  <a:srgbClr val="0070C0"/>
                </a:solidFill>
                <a:latin typeface="Times New Roman" pitchFamily="18" charset="0"/>
              </a:rPr>
              <a:t>, </a:t>
            </a:r>
            <a:r>
              <a:rPr lang="en-US" sz="6400" dirty="0" smtClean="0">
                <a:solidFill>
                  <a:schemeClr val="accent2"/>
                </a:solidFill>
                <a:latin typeface="Times New Roman" pitchFamily="18" charset="0"/>
              </a:rPr>
              <a:t>Kenneth. </a:t>
            </a:r>
            <a:r>
              <a:rPr lang="en-US" sz="6400" i="1" dirty="0" smtClean="0">
                <a:solidFill>
                  <a:schemeClr val="accent2"/>
                </a:solidFill>
                <a:latin typeface="Times New Roman" pitchFamily="18" charset="0"/>
              </a:rPr>
              <a:t>Language as Symbolic Action: Essays on Life, Literature, and Method</a:t>
            </a:r>
            <a:r>
              <a:rPr lang="en-US" sz="6400" dirty="0" smtClean="0">
                <a:solidFill>
                  <a:schemeClr val="accent2"/>
                </a:solidFill>
                <a:latin typeface="Times New Roman" pitchFamily="18" charset="0"/>
              </a:rPr>
              <a:t>. Berkeley: U of California P, 1966. Print.</a:t>
            </a:r>
            <a:endParaRPr lang="en-US" sz="6400" dirty="0" smtClean="0">
              <a:solidFill>
                <a:schemeClr val="accent2"/>
              </a:solidFill>
            </a:endParaRPr>
          </a:p>
          <a:p>
            <a:pPr>
              <a:lnSpc>
                <a:spcPct val="220000"/>
              </a:lnSpc>
              <a:buNone/>
            </a:pPr>
            <a:r>
              <a:rPr lang="en-US" sz="6400" dirty="0" err="1" smtClean="0">
                <a:solidFill>
                  <a:schemeClr val="accent2"/>
                </a:solidFill>
                <a:latin typeface="Times New Roman" pitchFamily="18" charset="0"/>
              </a:rPr>
              <a:t>Gleick</a:t>
            </a:r>
            <a:r>
              <a:rPr lang="en-US" sz="6400" dirty="0" smtClean="0">
                <a:solidFill>
                  <a:schemeClr val="accent2"/>
                </a:solidFill>
                <a:latin typeface="Times New Roman" pitchFamily="18" charset="0"/>
              </a:rPr>
              <a:t>, James. </a:t>
            </a:r>
            <a:r>
              <a:rPr lang="en-US" sz="6400" i="1" dirty="0" smtClean="0">
                <a:solidFill>
                  <a:schemeClr val="accent2"/>
                </a:solidFill>
                <a:latin typeface="Times New Roman" pitchFamily="18" charset="0"/>
              </a:rPr>
              <a:t>Chaos: Making a New Science</a:t>
            </a:r>
            <a:r>
              <a:rPr lang="en-US" sz="6400" dirty="0" smtClean="0">
                <a:solidFill>
                  <a:schemeClr val="accent2"/>
                </a:solidFill>
                <a:latin typeface="Times New Roman" pitchFamily="18" charset="0"/>
              </a:rPr>
              <a:t>. New York: Penguin, 1987. Print.</a:t>
            </a:r>
          </a:p>
          <a:p>
            <a:pPr>
              <a:lnSpc>
                <a:spcPct val="220000"/>
              </a:lnSpc>
              <a:buNone/>
            </a:pPr>
            <a:r>
              <a:rPr lang="ja-JP" altLang="en-US" sz="6400" smtClean="0">
                <a:solidFill>
                  <a:schemeClr val="tx2"/>
                </a:solidFill>
                <a:latin typeface="Times New Roman" pitchFamily="18" charset="0"/>
                <a:ea typeface="ヒラギノ角ゴ Pro W3" charset="-128"/>
              </a:rPr>
              <a:t>“</a:t>
            </a:r>
            <a:r>
              <a:rPr lang="en-US" altLang="ja-JP" sz="6400" dirty="0" smtClean="0">
                <a:solidFill>
                  <a:schemeClr val="accent2"/>
                </a:solidFill>
                <a:latin typeface="Times New Roman" pitchFamily="18" charset="0"/>
              </a:rPr>
              <a:t>The </a:t>
            </a:r>
            <a:r>
              <a:rPr lang="en-US" altLang="ja-JP" sz="6400" dirty="0" smtClean="0">
                <a:solidFill>
                  <a:schemeClr val="accent5">
                    <a:lumMod val="75000"/>
                  </a:schemeClr>
                </a:solidFill>
                <a:latin typeface="Times New Roman" pitchFamily="18" charset="0"/>
                <a:hlinkClick r:id="rId2" action="ppaction://hlinksldjump"/>
              </a:rPr>
              <a:t>Impact of Global Warming </a:t>
            </a:r>
            <a:r>
              <a:rPr lang="en-US" altLang="ja-JP" sz="6400" dirty="0" smtClean="0">
                <a:solidFill>
                  <a:schemeClr val="accent2"/>
                </a:solidFill>
                <a:latin typeface="Times New Roman" pitchFamily="18" charset="0"/>
              </a:rPr>
              <a:t>in North America.</a:t>
            </a:r>
            <a:r>
              <a:rPr lang="ja-JP" altLang="en-US" sz="6400" smtClean="0">
                <a:solidFill>
                  <a:schemeClr val="tx2"/>
                </a:solidFill>
                <a:latin typeface="Times New Roman" pitchFamily="18" charset="0"/>
                <a:ea typeface="ヒラギノ角ゴ Pro W3" charset="-128"/>
              </a:rPr>
              <a:t>” </a:t>
            </a:r>
            <a:r>
              <a:rPr lang="en-US" sz="6400" dirty="0" smtClean="0">
                <a:solidFill>
                  <a:schemeClr val="accent2"/>
                </a:solidFill>
                <a:latin typeface="Times New Roman" pitchFamily="18" charset="0"/>
                <a:ea typeface="ヒラギノ角ゴ Pro W3" charset="-128"/>
              </a:rPr>
              <a:t> </a:t>
            </a:r>
            <a:r>
              <a:rPr lang="en-US" sz="6400" i="1" dirty="0" smtClean="0">
                <a:solidFill>
                  <a:schemeClr val="accent2"/>
                </a:solidFill>
                <a:latin typeface="Times New Roman" pitchFamily="18" charset="0"/>
              </a:rPr>
              <a:t>Global Warming: Early Signs</a:t>
            </a:r>
            <a:r>
              <a:rPr lang="en-US" sz="6400" dirty="0" smtClean="0">
                <a:solidFill>
                  <a:schemeClr val="accent2"/>
                </a:solidFill>
                <a:latin typeface="Times New Roman" pitchFamily="18" charset="0"/>
              </a:rPr>
              <a:t>. 1999. Web. 23 Mar. 2009. </a:t>
            </a:r>
            <a:r>
              <a:rPr lang="en-US" sz="6400" strike="sngStrike" dirty="0" smtClean="0">
                <a:solidFill>
                  <a:schemeClr val="accent2"/>
                </a:solidFill>
                <a:latin typeface="Times New Roman" pitchFamily="18" charset="0"/>
              </a:rPr>
              <a:t>http://www.climatehotmap.org/global-warming-solutions/north-america.html</a:t>
            </a:r>
            <a:endParaRPr lang="en-US" sz="6400" strike="sngStrike" dirty="0" smtClean="0"/>
          </a:p>
          <a:p>
            <a:pPr eaLnBrk="0" hangingPunct="0">
              <a:lnSpc>
                <a:spcPct val="220000"/>
              </a:lnSpc>
              <a:buNone/>
            </a:pPr>
            <a:r>
              <a:rPr lang="en-US" sz="6400" dirty="0" smtClean="0">
                <a:solidFill>
                  <a:schemeClr val="accent2"/>
                </a:solidFill>
                <a:latin typeface="Times New Roman" pitchFamily="18" charset="0"/>
              </a:rPr>
              <a:t>Palmer, William J. </a:t>
            </a:r>
            <a:r>
              <a:rPr lang="en-US" sz="6400" i="1" dirty="0" smtClean="0">
                <a:solidFill>
                  <a:schemeClr val="accent2"/>
                </a:solidFill>
                <a:latin typeface="Times New Roman" pitchFamily="18" charset="0"/>
              </a:rPr>
              <a:t>Dickens and New Historicism</a:t>
            </a:r>
            <a:r>
              <a:rPr lang="en-US" sz="6400" dirty="0" smtClean="0">
                <a:solidFill>
                  <a:schemeClr val="accent2"/>
                </a:solidFill>
                <a:latin typeface="Times New Roman" pitchFamily="18" charset="0"/>
              </a:rPr>
              <a:t>. New York: St. Martin's, 1997. Print.</a:t>
            </a:r>
          </a:p>
          <a:p>
            <a:pPr eaLnBrk="0" hangingPunct="0">
              <a:lnSpc>
                <a:spcPct val="220000"/>
              </a:lnSpc>
              <a:buNone/>
            </a:pPr>
            <a:r>
              <a:rPr lang="en-US" sz="6400" dirty="0" smtClean="0">
                <a:solidFill>
                  <a:schemeClr val="tx2"/>
                </a:solidFill>
                <a:latin typeface="Times New Roman" pitchFamily="18" charset="0"/>
                <a:hlinkClick r:id="rId2" action="ppaction://hlinksldjump"/>
              </a:rPr>
              <a:t>Smith,</a:t>
            </a:r>
            <a:r>
              <a:rPr lang="en-US" sz="6400" dirty="0" smtClean="0">
                <a:solidFill>
                  <a:schemeClr val="accent2"/>
                </a:solidFill>
                <a:latin typeface="Times New Roman" pitchFamily="18" charset="0"/>
              </a:rPr>
              <a:t> John, </a:t>
            </a:r>
            <a:r>
              <a:rPr lang="en-US" sz="6400" dirty="0" err="1" smtClean="0">
                <a:solidFill>
                  <a:schemeClr val="accent2"/>
                </a:solidFill>
                <a:latin typeface="Times New Roman" pitchFamily="18" charset="0"/>
              </a:rPr>
              <a:t>Xin</a:t>
            </a:r>
            <a:r>
              <a:rPr lang="en-US" sz="6400" dirty="0" smtClean="0">
                <a:solidFill>
                  <a:schemeClr val="accent2"/>
                </a:solidFill>
                <a:latin typeface="Times New Roman" pitchFamily="18" charset="0"/>
              </a:rPr>
              <a:t> </a:t>
            </a:r>
            <a:r>
              <a:rPr lang="en-US" sz="6400" dirty="0" smtClean="0">
                <a:solidFill>
                  <a:schemeClr val="tx2"/>
                </a:solidFill>
                <a:latin typeface="Times New Roman" pitchFamily="18" charset="0"/>
                <a:hlinkClick r:id="rId2" action="ppaction://hlinksldjump"/>
              </a:rPr>
              <a:t>Yang, and </a:t>
            </a:r>
            <a:r>
              <a:rPr lang="en-US" sz="6400" dirty="0" smtClean="0">
                <a:solidFill>
                  <a:schemeClr val="accent2"/>
                </a:solidFill>
                <a:latin typeface="Times New Roman" pitchFamily="18" charset="0"/>
              </a:rPr>
              <a:t>Joe </a:t>
            </a:r>
            <a:r>
              <a:rPr lang="en-US" sz="6400" dirty="0" smtClean="0">
                <a:solidFill>
                  <a:schemeClr val="tx2"/>
                </a:solidFill>
                <a:latin typeface="Times New Roman" pitchFamily="18" charset="0"/>
                <a:hlinkClick r:id="rId2" action="ppaction://hlinksldjump"/>
              </a:rPr>
              <a:t>Moore</a:t>
            </a:r>
            <a:r>
              <a:rPr lang="en-US" sz="6400" dirty="0" smtClean="0">
                <a:solidFill>
                  <a:schemeClr val="accent2"/>
                </a:solidFill>
                <a:latin typeface="Times New Roman" pitchFamily="18" charset="0"/>
              </a:rPr>
              <a:t>. “Gun Control is Unnecessary.” </a:t>
            </a:r>
            <a:r>
              <a:rPr lang="en-US" sz="6400" i="1" dirty="0" smtClean="0">
                <a:solidFill>
                  <a:schemeClr val="accent2"/>
                </a:solidFill>
                <a:latin typeface="Times New Roman" pitchFamily="18" charset="0"/>
              </a:rPr>
              <a:t>Guns and Ammo</a:t>
            </a:r>
            <a:r>
              <a:rPr lang="en-US" sz="6400" dirty="0" smtClean="0">
                <a:solidFill>
                  <a:schemeClr val="accent2"/>
                </a:solidFill>
                <a:latin typeface="Times New Roman" pitchFamily="18" charset="0"/>
              </a:rPr>
              <a:t>  Mar. 2013: 15-22. Print.</a:t>
            </a:r>
            <a:endParaRPr lang="en-US" sz="6400" dirty="0" smtClean="0"/>
          </a:p>
          <a:p>
            <a:pPr>
              <a:lnSpc>
                <a:spcPct val="220000"/>
              </a:lnSpc>
              <a:buFont typeface="Wingdings" pitchFamily="2" charset="2"/>
              <a:buNone/>
            </a:pPr>
            <a:r>
              <a:rPr lang="en-US" sz="6400" dirty="0" smtClean="0">
                <a:solidFill>
                  <a:schemeClr val="tx2"/>
                </a:solidFill>
                <a:latin typeface="Times New Roman" pitchFamily="18" charset="0"/>
                <a:hlinkClick r:id="rId2" action="ppaction://hlinksldjump"/>
              </a:rPr>
              <a:t>Wordsworth</a:t>
            </a:r>
            <a:r>
              <a:rPr lang="en-US" sz="6400" dirty="0" smtClean="0">
                <a:solidFill>
                  <a:schemeClr val="accent2"/>
                </a:solidFill>
                <a:latin typeface="Times New Roman" pitchFamily="18" charset="0"/>
              </a:rPr>
              <a:t>, William. </a:t>
            </a:r>
            <a:r>
              <a:rPr lang="en-US" sz="6400" i="1" dirty="0" smtClean="0">
                <a:solidFill>
                  <a:schemeClr val="accent2"/>
                </a:solidFill>
                <a:latin typeface="Times New Roman" pitchFamily="18" charset="0"/>
              </a:rPr>
              <a:t>Lyrical Ballads</a:t>
            </a:r>
            <a:r>
              <a:rPr lang="en-US" sz="6400" dirty="0" smtClean="0">
                <a:solidFill>
                  <a:schemeClr val="accent2"/>
                </a:solidFill>
                <a:latin typeface="Times New Roman" pitchFamily="18" charset="0"/>
              </a:rPr>
              <a:t>. London: Oxford</a:t>
            </a:r>
          </a:p>
          <a:p>
            <a:pPr>
              <a:lnSpc>
                <a:spcPct val="220000"/>
              </a:lnSpc>
              <a:buFont typeface="Wingdings" pitchFamily="2" charset="2"/>
              <a:buNone/>
            </a:pPr>
            <a:r>
              <a:rPr lang="en-US" sz="6400" dirty="0" smtClean="0">
                <a:solidFill>
                  <a:schemeClr val="accent2"/>
                </a:solidFill>
                <a:latin typeface="Times New Roman" pitchFamily="18" charset="0"/>
              </a:rPr>
              <a:t>     U.P., 1967. Print.</a:t>
            </a:r>
            <a:endParaRPr lang="en-US" sz="6400" dirty="0" smtClean="0"/>
          </a:p>
          <a:p>
            <a:pPr eaLnBrk="0" hangingPunct="0">
              <a:lnSpc>
                <a:spcPct val="120000"/>
              </a:lnSpc>
              <a:buNone/>
            </a:pPr>
            <a:endParaRPr lang="en-US" dirty="0" smtClean="0">
              <a:solidFill>
                <a:schemeClr val="accent2"/>
              </a:solidFill>
              <a:latin typeface="Times New Roman" pitchFamily="18" charset="0"/>
            </a:endParaRPr>
          </a:p>
          <a:p>
            <a:pPr eaLnBrk="0" hangingPunct="0">
              <a:lnSpc>
                <a:spcPct val="120000"/>
              </a:lnSpc>
              <a:buNone/>
            </a:pPr>
            <a:endParaRPr lang="en-US" dirty="0" smtClean="0">
              <a:solidFill>
                <a:schemeClr val="accent2"/>
              </a:solidFill>
              <a:latin typeface="Times New Roman" pitchFamily="18" charset="0"/>
            </a:endParaRPr>
          </a:p>
          <a:p>
            <a:endParaRPr lang="en-US" dirty="0"/>
          </a:p>
        </p:txBody>
      </p:sp>
      <p:sp>
        <p:nvSpPr>
          <p:cNvPr id="4" name="TextBox 3"/>
          <p:cNvSpPr txBox="1"/>
          <p:nvPr/>
        </p:nvSpPr>
        <p:spPr>
          <a:xfrm>
            <a:off x="7391400" y="914400"/>
            <a:ext cx="1600200" cy="4801314"/>
          </a:xfrm>
          <a:prstGeom prst="rect">
            <a:avLst/>
          </a:prstGeom>
          <a:noFill/>
        </p:spPr>
        <p:txBody>
          <a:bodyPr wrap="square" rtlCol="0">
            <a:spAutoFit/>
          </a:bodyPr>
          <a:lstStyle/>
          <a:p>
            <a:pPr>
              <a:buFont typeface="Arial" pitchFamily="34" charset="0"/>
              <a:buChar char="•"/>
            </a:pPr>
            <a:r>
              <a:rPr lang="en-US" dirty="0" smtClean="0"/>
              <a:t>Alphabetize by first word (excluding ‘the’)</a:t>
            </a:r>
          </a:p>
          <a:p>
            <a:pPr>
              <a:buFont typeface="Arial" pitchFamily="34" charset="0"/>
              <a:buChar char="•"/>
            </a:pPr>
            <a:endParaRPr lang="en-US" dirty="0" smtClean="0"/>
          </a:p>
          <a:p>
            <a:pPr>
              <a:buFont typeface="Arial" pitchFamily="34" charset="0"/>
              <a:buChar char="•"/>
            </a:pPr>
            <a:r>
              <a:rPr lang="en-US" dirty="0" smtClean="0"/>
              <a:t>First line is “hanging”</a:t>
            </a:r>
          </a:p>
          <a:p>
            <a:pPr>
              <a:buFont typeface="Arial" pitchFamily="34" charset="0"/>
              <a:buChar char="•"/>
            </a:pPr>
            <a:endParaRPr lang="en-US" dirty="0" smtClean="0"/>
          </a:p>
          <a:p>
            <a:pPr>
              <a:buFont typeface="Arial" pitchFamily="34" charset="0"/>
              <a:buChar char="•"/>
            </a:pPr>
            <a:r>
              <a:rPr lang="en-US" dirty="0" smtClean="0"/>
              <a:t>Every line after first line is “indented”</a:t>
            </a:r>
          </a:p>
          <a:p>
            <a:pPr>
              <a:buFont typeface="Arial" pitchFamily="34" charset="0"/>
              <a:buChar char="•"/>
            </a:pPr>
            <a:endParaRPr lang="en-US" dirty="0" smtClean="0"/>
          </a:p>
          <a:p>
            <a:pPr>
              <a:buFont typeface="Arial" pitchFamily="34" charset="0"/>
              <a:buChar char="•"/>
            </a:pPr>
            <a:r>
              <a:rPr lang="en-US" dirty="0" smtClean="0"/>
              <a:t>Double-space</a:t>
            </a:r>
          </a:p>
          <a:p>
            <a:pPr>
              <a:buFont typeface="Arial" pitchFamily="34" charset="0"/>
              <a:buChar char="•"/>
            </a:pPr>
            <a:endParaRPr lang="en-US" dirty="0" smtClean="0"/>
          </a:p>
          <a:p>
            <a:pPr>
              <a:buFont typeface="Arial" pitchFamily="34" charset="0"/>
              <a:buChar char="•"/>
            </a:pPr>
            <a:r>
              <a:rPr lang="en-US" dirty="0" smtClean="0"/>
              <a:t>NO URLs anymore!!</a:t>
            </a:r>
          </a:p>
        </p:txBody>
      </p:sp>
      <p:cxnSp>
        <p:nvCxnSpPr>
          <p:cNvPr id="6" name="Straight Arrow Connector 5"/>
          <p:cNvCxnSpPr/>
          <p:nvPr/>
        </p:nvCxnSpPr>
        <p:spPr>
          <a:xfrm flipH="1" flipV="1">
            <a:off x="1066800" y="990600"/>
            <a:ext cx="6400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762000" y="1143000"/>
            <a:ext cx="6705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066800" y="1143000"/>
            <a:ext cx="64008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838200" y="1143000"/>
            <a:ext cx="6629400"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62000" y="1143000"/>
            <a:ext cx="6705600" cy="3733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62000" y="1143000"/>
            <a:ext cx="6705600" cy="487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81000" y="1066800"/>
            <a:ext cx="71628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685800" y="1447800"/>
            <a:ext cx="6858000" cy="1752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5105400" y="3124200"/>
            <a:ext cx="23622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par>
                                <p:cTn id="14" presetID="18" presetClass="entr" presetSubtype="12"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strips(downLeft)">
                                      <p:cBhvr>
                                        <p:cTn id="16" dur="500"/>
                                        <p:tgtEl>
                                          <p:spTgt spid="12"/>
                                        </p:tgtEl>
                                      </p:cBhvr>
                                    </p:animEffect>
                                  </p:childTnLst>
                                </p:cTn>
                              </p:par>
                              <p:par>
                                <p:cTn id="17" presetID="18" presetClass="entr" presetSubtype="12"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trips(downLeft)">
                                      <p:cBhvr>
                                        <p:cTn id="19" dur="500"/>
                                        <p:tgtEl>
                                          <p:spTgt spid="14"/>
                                        </p:tgtEl>
                                      </p:cBhvr>
                                    </p:animEffect>
                                  </p:childTnLst>
                                </p:cTn>
                              </p:par>
                              <p:par>
                                <p:cTn id="20" presetID="18" presetClass="entr" presetSubtype="12"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trips(down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nodeType="clickEffect">
                                  <p:stCondLst>
                                    <p:cond delay="0"/>
                                  </p:stCondLst>
                                  <p:childTnLst>
                                    <p:anim calcmode="lin" valueType="num">
                                      <p:cBhvr additive="base">
                                        <p:cTn id="26" dur="500"/>
                                        <p:tgtEl>
                                          <p:spTgt spid="6"/>
                                        </p:tgtEl>
                                        <p:attrNameLst>
                                          <p:attrName>ppt_x</p:attrName>
                                        </p:attrNameLst>
                                      </p:cBhvr>
                                      <p:tavLst>
                                        <p:tav tm="0">
                                          <p:val>
                                            <p:strVal val="ppt_x"/>
                                          </p:val>
                                        </p:tav>
                                        <p:tav tm="100000">
                                          <p:val>
                                            <p:strVal val="ppt_x"/>
                                          </p:val>
                                        </p:tav>
                                      </p:tavLst>
                                    </p:anim>
                                    <p:anim calcmode="lin" valueType="num">
                                      <p:cBhvr additive="base">
                                        <p:cTn id="27" dur="500"/>
                                        <p:tgtEl>
                                          <p:spTgt spid="6"/>
                                        </p:tgtEl>
                                        <p:attrNameLst>
                                          <p:attrName>ppt_y</p:attrName>
                                        </p:attrNameLst>
                                      </p:cBhvr>
                                      <p:tavLst>
                                        <p:tav tm="0">
                                          <p:val>
                                            <p:strVal val="ppt_y"/>
                                          </p:val>
                                        </p:tav>
                                        <p:tav tm="100000">
                                          <p:val>
                                            <p:strVal val="1+ppt_h/2"/>
                                          </p:val>
                                        </p:tav>
                                      </p:tavLst>
                                    </p:anim>
                                    <p:set>
                                      <p:cBhvr>
                                        <p:cTn id="28" dur="1" fill="hold">
                                          <p:stCondLst>
                                            <p:cond delay="499"/>
                                          </p:stCondLst>
                                        </p:cTn>
                                        <p:tgtEl>
                                          <p:spTgt spid="6"/>
                                        </p:tgtEl>
                                        <p:attrNameLst>
                                          <p:attrName>style.visibility</p:attrName>
                                        </p:attrNameLst>
                                      </p:cBhvr>
                                      <p:to>
                                        <p:strVal val="hidden"/>
                                      </p:to>
                                    </p:set>
                                  </p:childTnLst>
                                </p:cTn>
                              </p:par>
                              <p:par>
                                <p:cTn id="29" presetID="2" presetClass="exit" presetSubtype="4" fill="hold" nodeType="withEffect">
                                  <p:stCondLst>
                                    <p:cond delay="0"/>
                                  </p:stCondLst>
                                  <p:childTnLst>
                                    <p:anim calcmode="lin" valueType="num">
                                      <p:cBhvr additive="base">
                                        <p:cTn id="30" dur="500"/>
                                        <p:tgtEl>
                                          <p:spTgt spid="8"/>
                                        </p:tgtEl>
                                        <p:attrNameLst>
                                          <p:attrName>ppt_x</p:attrName>
                                        </p:attrNameLst>
                                      </p:cBhvr>
                                      <p:tavLst>
                                        <p:tav tm="0">
                                          <p:val>
                                            <p:strVal val="ppt_x"/>
                                          </p:val>
                                        </p:tav>
                                        <p:tav tm="100000">
                                          <p:val>
                                            <p:strVal val="ppt_x"/>
                                          </p:val>
                                        </p:tav>
                                      </p:tavLst>
                                    </p:anim>
                                    <p:anim calcmode="lin" valueType="num">
                                      <p:cBhvr additive="base">
                                        <p:cTn id="31" dur="500"/>
                                        <p:tgtEl>
                                          <p:spTgt spid="8"/>
                                        </p:tgtEl>
                                        <p:attrNameLst>
                                          <p:attrName>ppt_y</p:attrName>
                                        </p:attrNameLst>
                                      </p:cBhvr>
                                      <p:tavLst>
                                        <p:tav tm="0">
                                          <p:val>
                                            <p:strVal val="ppt_y"/>
                                          </p:val>
                                        </p:tav>
                                        <p:tav tm="100000">
                                          <p:val>
                                            <p:strVal val="1+ppt_h/2"/>
                                          </p:val>
                                        </p:tav>
                                      </p:tavLst>
                                    </p:anim>
                                    <p:set>
                                      <p:cBhvr>
                                        <p:cTn id="32" dur="1" fill="hold">
                                          <p:stCondLst>
                                            <p:cond delay="499"/>
                                          </p:stCondLst>
                                        </p:cTn>
                                        <p:tgtEl>
                                          <p:spTgt spid="8"/>
                                        </p:tgtEl>
                                        <p:attrNameLst>
                                          <p:attrName>style.visibility</p:attrName>
                                        </p:attrNameLst>
                                      </p:cBhvr>
                                      <p:to>
                                        <p:strVal val="hidden"/>
                                      </p:to>
                                    </p:set>
                                  </p:childTnLst>
                                </p:cTn>
                              </p:par>
                              <p:par>
                                <p:cTn id="33" presetID="2" presetClass="exit" presetSubtype="4" fill="hold" nodeType="withEffect">
                                  <p:stCondLst>
                                    <p:cond delay="0"/>
                                  </p:stCondLst>
                                  <p:childTnLst>
                                    <p:anim calcmode="lin" valueType="num">
                                      <p:cBhvr additive="base">
                                        <p:cTn id="34" dur="500"/>
                                        <p:tgtEl>
                                          <p:spTgt spid="10"/>
                                        </p:tgtEl>
                                        <p:attrNameLst>
                                          <p:attrName>ppt_x</p:attrName>
                                        </p:attrNameLst>
                                      </p:cBhvr>
                                      <p:tavLst>
                                        <p:tav tm="0">
                                          <p:val>
                                            <p:strVal val="ppt_x"/>
                                          </p:val>
                                        </p:tav>
                                        <p:tav tm="100000">
                                          <p:val>
                                            <p:strVal val="ppt_x"/>
                                          </p:val>
                                        </p:tav>
                                      </p:tavLst>
                                    </p:anim>
                                    <p:anim calcmode="lin" valueType="num">
                                      <p:cBhvr additive="base">
                                        <p:cTn id="35" dur="500"/>
                                        <p:tgtEl>
                                          <p:spTgt spid="10"/>
                                        </p:tgtEl>
                                        <p:attrNameLst>
                                          <p:attrName>ppt_y</p:attrName>
                                        </p:attrNameLst>
                                      </p:cBhvr>
                                      <p:tavLst>
                                        <p:tav tm="0">
                                          <p:val>
                                            <p:strVal val="ppt_y"/>
                                          </p:val>
                                        </p:tav>
                                        <p:tav tm="100000">
                                          <p:val>
                                            <p:strVal val="1+ppt_h/2"/>
                                          </p:val>
                                        </p:tav>
                                      </p:tavLst>
                                    </p:anim>
                                    <p:set>
                                      <p:cBhvr>
                                        <p:cTn id="36" dur="1" fill="hold">
                                          <p:stCondLst>
                                            <p:cond delay="499"/>
                                          </p:stCondLst>
                                        </p:cTn>
                                        <p:tgtEl>
                                          <p:spTgt spid="10"/>
                                        </p:tgtEl>
                                        <p:attrNameLst>
                                          <p:attrName>style.visibility</p:attrName>
                                        </p:attrNameLst>
                                      </p:cBhvr>
                                      <p:to>
                                        <p:strVal val="hidden"/>
                                      </p:to>
                                    </p:set>
                                  </p:childTnLst>
                                </p:cTn>
                              </p:par>
                              <p:par>
                                <p:cTn id="37" presetID="2" presetClass="exit" presetSubtype="4" fill="hold" nodeType="withEffect">
                                  <p:stCondLst>
                                    <p:cond delay="0"/>
                                  </p:stCondLst>
                                  <p:childTnLst>
                                    <p:anim calcmode="lin" valueType="num">
                                      <p:cBhvr additive="base">
                                        <p:cTn id="38" dur="500"/>
                                        <p:tgtEl>
                                          <p:spTgt spid="12"/>
                                        </p:tgtEl>
                                        <p:attrNameLst>
                                          <p:attrName>ppt_x</p:attrName>
                                        </p:attrNameLst>
                                      </p:cBhvr>
                                      <p:tavLst>
                                        <p:tav tm="0">
                                          <p:val>
                                            <p:strVal val="ppt_x"/>
                                          </p:val>
                                        </p:tav>
                                        <p:tav tm="100000">
                                          <p:val>
                                            <p:strVal val="ppt_x"/>
                                          </p:val>
                                        </p:tav>
                                      </p:tavLst>
                                    </p:anim>
                                    <p:anim calcmode="lin" valueType="num">
                                      <p:cBhvr additive="base">
                                        <p:cTn id="39" dur="500"/>
                                        <p:tgtEl>
                                          <p:spTgt spid="12"/>
                                        </p:tgtEl>
                                        <p:attrNameLst>
                                          <p:attrName>ppt_y</p:attrName>
                                        </p:attrNameLst>
                                      </p:cBhvr>
                                      <p:tavLst>
                                        <p:tav tm="0">
                                          <p:val>
                                            <p:strVal val="ppt_y"/>
                                          </p:val>
                                        </p:tav>
                                        <p:tav tm="100000">
                                          <p:val>
                                            <p:strVal val="1+ppt_h/2"/>
                                          </p:val>
                                        </p:tav>
                                      </p:tavLst>
                                    </p:anim>
                                    <p:set>
                                      <p:cBhvr>
                                        <p:cTn id="40" dur="1" fill="hold">
                                          <p:stCondLst>
                                            <p:cond delay="499"/>
                                          </p:stCondLst>
                                        </p:cTn>
                                        <p:tgtEl>
                                          <p:spTgt spid="12"/>
                                        </p:tgtEl>
                                        <p:attrNameLst>
                                          <p:attrName>style.visibility</p:attrName>
                                        </p:attrNameLst>
                                      </p:cBhvr>
                                      <p:to>
                                        <p:strVal val="hidden"/>
                                      </p:to>
                                    </p:set>
                                  </p:childTnLst>
                                </p:cTn>
                              </p:par>
                              <p:par>
                                <p:cTn id="41" presetID="2" presetClass="exit" presetSubtype="4" fill="hold" nodeType="withEffect">
                                  <p:stCondLst>
                                    <p:cond delay="0"/>
                                  </p:stCondLst>
                                  <p:childTnLst>
                                    <p:anim calcmode="lin" valueType="num">
                                      <p:cBhvr additive="base">
                                        <p:cTn id="42" dur="500"/>
                                        <p:tgtEl>
                                          <p:spTgt spid="14"/>
                                        </p:tgtEl>
                                        <p:attrNameLst>
                                          <p:attrName>ppt_x</p:attrName>
                                        </p:attrNameLst>
                                      </p:cBhvr>
                                      <p:tavLst>
                                        <p:tav tm="0">
                                          <p:val>
                                            <p:strVal val="ppt_x"/>
                                          </p:val>
                                        </p:tav>
                                        <p:tav tm="100000">
                                          <p:val>
                                            <p:strVal val="ppt_x"/>
                                          </p:val>
                                        </p:tav>
                                      </p:tavLst>
                                    </p:anim>
                                    <p:anim calcmode="lin" valueType="num">
                                      <p:cBhvr additive="base">
                                        <p:cTn id="43" dur="500"/>
                                        <p:tgtEl>
                                          <p:spTgt spid="14"/>
                                        </p:tgtEl>
                                        <p:attrNameLst>
                                          <p:attrName>ppt_y</p:attrName>
                                        </p:attrNameLst>
                                      </p:cBhvr>
                                      <p:tavLst>
                                        <p:tav tm="0">
                                          <p:val>
                                            <p:strVal val="ppt_y"/>
                                          </p:val>
                                        </p:tav>
                                        <p:tav tm="100000">
                                          <p:val>
                                            <p:strVal val="1+ppt_h/2"/>
                                          </p:val>
                                        </p:tav>
                                      </p:tavLst>
                                    </p:anim>
                                    <p:set>
                                      <p:cBhvr>
                                        <p:cTn id="44" dur="1" fill="hold">
                                          <p:stCondLst>
                                            <p:cond delay="499"/>
                                          </p:stCondLst>
                                        </p:cTn>
                                        <p:tgtEl>
                                          <p:spTgt spid="14"/>
                                        </p:tgtEl>
                                        <p:attrNameLst>
                                          <p:attrName>style.visibility</p:attrName>
                                        </p:attrNameLst>
                                      </p:cBhvr>
                                      <p:to>
                                        <p:strVal val="hidden"/>
                                      </p:to>
                                    </p:set>
                                  </p:childTnLst>
                                </p:cTn>
                              </p:par>
                              <p:par>
                                <p:cTn id="45" presetID="2" presetClass="exit" presetSubtype="4" fill="hold" nodeType="withEffect">
                                  <p:stCondLst>
                                    <p:cond delay="0"/>
                                  </p:stCondLst>
                                  <p:childTnLst>
                                    <p:anim calcmode="lin" valueType="num">
                                      <p:cBhvr additive="base">
                                        <p:cTn id="46" dur="500"/>
                                        <p:tgtEl>
                                          <p:spTgt spid="16"/>
                                        </p:tgtEl>
                                        <p:attrNameLst>
                                          <p:attrName>ppt_x</p:attrName>
                                        </p:attrNameLst>
                                      </p:cBhvr>
                                      <p:tavLst>
                                        <p:tav tm="0">
                                          <p:val>
                                            <p:strVal val="ppt_x"/>
                                          </p:val>
                                        </p:tav>
                                        <p:tav tm="100000">
                                          <p:val>
                                            <p:strVal val="ppt_x"/>
                                          </p:val>
                                        </p:tav>
                                      </p:tavLst>
                                    </p:anim>
                                    <p:anim calcmode="lin" valueType="num">
                                      <p:cBhvr additive="base">
                                        <p:cTn id="47" dur="500"/>
                                        <p:tgtEl>
                                          <p:spTgt spid="16"/>
                                        </p:tgtEl>
                                        <p:attrNameLst>
                                          <p:attrName>ppt_y</p:attrName>
                                        </p:attrNameLst>
                                      </p:cBhvr>
                                      <p:tavLst>
                                        <p:tav tm="0">
                                          <p:val>
                                            <p:strVal val="ppt_y"/>
                                          </p:val>
                                        </p:tav>
                                        <p:tav tm="100000">
                                          <p:val>
                                            <p:strVal val="1+ppt_h/2"/>
                                          </p:val>
                                        </p:tav>
                                      </p:tavLst>
                                    </p:anim>
                                    <p:set>
                                      <p:cBhvr>
                                        <p:cTn id="48" dur="1" fill="hold">
                                          <p:stCondLst>
                                            <p:cond delay="499"/>
                                          </p:stCondLst>
                                        </p:cTn>
                                        <p:tgtEl>
                                          <p:spTgt spid="16"/>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strips(downLeft)">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12" fill="hold"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strips(downLeft)">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xit" presetSubtype="4" fill="hold" nodeType="clickEffect">
                                  <p:stCondLst>
                                    <p:cond delay="0"/>
                                  </p:stCondLst>
                                  <p:childTnLst>
                                    <p:anim calcmode="lin" valueType="num">
                                      <p:cBhvr additive="base">
                                        <p:cTn id="62" dur="500"/>
                                        <p:tgtEl>
                                          <p:spTgt spid="20"/>
                                        </p:tgtEl>
                                        <p:attrNameLst>
                                          <p:attrName>ppt_x</p:attrName>
                                        </p:attrNameLst>
                                      </p:cBhvr>
                                      <p:tavLst>
                                        <p:tav tm="0">
                                          <p:val>
                                            <p:strVal val="ppt_x"/>
                                          </p:val>
                                        </p:tav>
                                        <p:tav tm="100000">
                                          <p:val>
                                            <p:strVal val="ppt_x"/>
                                          </p:val>
                                        </p:tav>
                                      </p:tavLst>
                                    </p:anim>
                                    <p:anim calcmode="lin" valueType="num">
                                      <p:cBhvr additive="base">
                                        <p:cTn id="63" dur="500"/>
                                        <p:tgtEl>
                                          <p:spTgt spid="20"/>
                                        </p:tgtEl>
                                        <p:attrNameLst>
                                          <p:attrName>ppt_y</p:attrName>
                                        </p:attrNameLst>
                                      </p:cBhvr>
                                      <p:tavLst>
                                        <p:tav tm="0">
                                          <p:val>
                                            <p:strVal val="ppt_y"/>
                                          </p:val>
                                        </p:tav>
                                        <p:tav tm="100000">
                                          <p:val>
                                            <p:strVal val="1+ppt_h/2"/>
                                          </p:val>
                                        </p:tav>
                                      </p:tavLst>
                                    </p:anim>
                                    <p:set>
                                      <p:cBhvr>
                                        <p:cTn id="64" dur="1" fill="hold">
                                          <p:stCondLst>
                                            <p:cond delay="499"/>
                                          </p:stCondLst>
                                        </p:cTn>
                                        <p:tgtEl>
                                          <p:spTgt spid="20"/>
                                        </p:tgtEl>
                                        <p:attrNameLst>
                                          <p:attrName>style.visibility</p:attrName>
                                        </p:attrNameLst>
                                      </p:cBhvr>
                                      <p:to>
                                        <p:strVal val="hidden"/>
                                      </p:to>
                                    </p:set>
                                  </p:childTnLst>
                                </p:cTn>
                              </p:par>
                              <p:par>
                                <p:cTn id="65" presetID="2" presetClass="exit" presetSubtype="4" fill="hold" nodeType="withEffect">
                                  <p:stCondLst>
                                    <p:cond delay="0"/>
                                  </p:stCondLst>
                                  <p:childTnLst>
                                    <p:anim calcmode="lin" valueType="num">
                                      <p:cBhvr additive="base">
                                        <p:cTn id="66" dur="500"/>
                                        <p:tgtEl>
                                          <p:spTgt spid="18"/>
                                        </p:tgtEl>
                                        <p:attrNameLst>
                                          <p:attrName>ppt_x</p:attrName>
                                        </p:attrNameLst>
                                      </p:cBhvr>
                                      <p:tavLst>
                                        <p:tav tm="0">
                                          <p:val>
                                            <p:strVal val="ppt_x"/>
                                          </p:val>
                                        </p:tav>
                                        <p:tav tm="100000">
                                          <p:val>
                                            <p:strVal val="ppt_x"/>
                                          </p:val>
                                        </p:tav>
                                      </p:tavLst>
                                    </p:anim>
                                    <p:anim calcmode="lin" valueType="num">
                                      <p:cBhvr additive="base">
                                        <p:cTn id="67" dur="500"/>
                                        <p:tgtEl>
                                          <p:spTgt spid="18"/>
                                        </p:tgtEl>
                                        <p:attrNameLst>
                                          <p:attrName>ppt_y</p:attrName>
                                        </p:attrNameLst>
                                      </p:cBhvr>
                                      <p:tavLst>
                                        <p:tav tm="0">
                                          <p:val>
                                            <p:strVal val="ppt_y"/>
                                          </p:val>
                                        </p:tav>
                                        <p:tav tm="100000">
                                          <p:val>
                                            <p:strVal val="1+ppt_h/2"/>
                                          </p:val>
                                        </p:tav>
                                      </p:tavLst>
                                    </p:anim>
                                    <p:set>
                                      <p:cBhvr>
                                        <p:cTn id="68" dur="1" fill="hold">
                                          <p:stCondLst>
                                            <p:cond delay="499"/>
                                          </p:stCondLst>
                                        </p:cTn>
                                        <p:tgtEl>
                                          <p:spTgt spid="1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strips(downLeft)">
                                      <p:cBhvr>
                                        <p:cTn id="7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1" name="Picture 7"/>
          <p:cNvPicPr>
            <a:picLocks noChangeAspect="1" noChangeArrowheads="1"/>
          </p:cNvPicPr>
          <p:nvPr/>
        </p:nvPicPr>
        <p:blipFill>
          <a:blip r:embed="rId3" cstate="print"/>
          <a:srcRect/>
          <a:stretch>
            <a:fillRect/>
          </a:stretch>
        </p:blipFill>
        <p:spPr bwMode="auto">
          <a:xfrm>
            <a:off x="0" y="1143000"/>
            <a:ext cx="8123131" cy="6241902"/>
          </a:xfrm>
          <a:prstGeom prst="rect">
            <a:avLst/>
          </a:prstGeom>
          <a:noFill/>
          <a:ln w="9525">
            <a:noFill/>
            <a:miter lim="800000"/>
            <a:headEnd/>
            <a:tailEnd/>
          </a:ln>
        </p:spPr>
      </p:pic>
      <p:sp>
        <p:nvSpPr>
          <p:cNvPr id="29698" name="Title 1"/>
          <p:cNvSpPr>
            <a:spLocks noGrp="1"/>
          </p:cNvSpPr>
          <p:nvPr>
            <p:ph type="title" idx="4294967295"/>
          </p:nvPr>
        </p:nvSpPr>
        <p:spPr>
          <a:xfrm>
            <a:off x="0" y="0"/>
            <a:ext cx="8229600" cy="1143000"/>
          </a:xfrm>
        </p:spPr>
        <p:txBody>
          <a:bodyPr/>
          <a:lstStyle/>
          <a:p>
            <a:pPr algn="ctr"/>
            <a:r>
              <a:rPr lang="en-US" dirty="0" smtClean="0"/>
              <a:t>Sample Works Cited page</a:t>
            </a:r>
          </a:p>
        </p:txBody>
      </p:sp>
      <p:sp>
        <p:nvSpPr>
          <p:cNvPr id="29699"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5" name="TextBox 4"/>
          <p:cNvSpPr txBox="1"/>
          <p:nvPr/>
        </p:nvSpPr>
        <p:spPr>
          <a:xfrm>
            <a:off x="7543800" y="2056686"/>
            <a:ext cx="1600200" cy="4801314"/>
          </a:xfrm>
          <a:prstGeom prst="rect">
            <a:avLst/>
          </a:prstGeom>
          <a:noFill/>
        </p:spPr>
        <p:txBody>
          <a:bodyPr wrap="square" rtlCol="0">
            <a:spAutoFit/>
          </a:bodyPr>
          <a:lstStyle/>
          <a:p>
            <a:pPr>
              <a:buFont typeface="Arial" pitchFamily="34" charset="0"/>
              <a:buChar char="•"/>
            </a:pPr>
            <a:r>
              <a:rPr lang="en-US" dirty="0" smtClean="0"/>
              <a:t>Alphabetize by first word (excluding ‘the’)</a:t>
            </a:r>
          </a:p>
          <a:p>
            <a:pPr>
              <a:buFont typeface="Arial" pitchFamily="34" charset="0"/>
              <a:buChar char="•"/>
            </a:pPr>
            <a:endParaRPr lang="en-US" dirty="0" smtClean="0"/>
          </a:p>
          <a:p>
            <a:pPr>
              <a:buFont typeface="Arial" pitchFamily="34" charset="0"/>
              <a:buChar char="•"/>
            </a:pPr>
            <a:r>
              <a:rPr lang="en-US" dirty="0" smtClean="0"/>
              <a:t>First line is “hanging”</a:t>
            </a:r>
          </a:p>
          <a:p>
            <a:pPr>
              <a:buFont typeface="Arial" pitchFamily="34" charset="0"/>
              <a:buChar char="•"/>
            </a:pPr>
            <a:endParaRPr lang="en-US" dirty="0" smtClean="0"/>
          </a:p>
          <a:p>
            <a:pPr>
              <a:buFont typeface="Arial" pitchFamily="34" charset="0"/>
              <a:buChar char="•"/>
            </a:pPr>
            <a:r>
              <a:rPr lang="en-US" dirty="0" smtClean="0"/>
              <a:t>Every line after first line is “indented”</a:t>
            </a:r>
          </a:p>
          <a:p>
            <a:pPr>
              <a:buFont typeface="Arial" pitchFamily="34" charset="0"/>
              <a:buChar char="•"/>
            </a:pPr>
            <a:endParaRPr lang="en-US" dirty="0" smtClean="0"/>
          </a:p>
          <a:p>
            <a:pPr>
              <a:buFont typeface="Arial" pitchFamily="34" charset="0"/>
              <a:buChar char="•"/>
            </a:pPr>
            <a:r>
              <a:rPr lang="en-US" dirty="0" smtClean="0"/>
              <a:t>Double-space</a:t>
            </a:r>
          </a:p>
          <a:p>
            <a:pPr>
              <a:buFont typeface="Arial" pitchFamily="34" charset="0"/>
              <a:buChar char="•"/>
            </a:pPr>
            <a:endParaRPr lang="en-US" dirty="0" smtClean="0"/>
          </a:p>
          <a:p>
            <a:pPr>
              <a:buFont typeface="Arial" pitchFamily="34" charset="0"/>
              <a:buChar char="•"/>
            </a:pPr>
            <a:r>
              <a:rPr lang="en-US" dirty="0" smtClean="0"/>
              <a:t>NO URLs anymore!!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POINTS ARE LOST TO:</a:t>
            </a:r>
            <a:endParaRPr lang="en-US" dirty="0"/>
          </a:p>
        </p:txBody>
      </p:sp>
      <p:sp>
        <p:nvSpPr>
          <p:cNvPr id="3" name="Content Placeholder 2"/>
          <p:cNvSpPr>
            <a:spLocks noGrp="1"/>
          </p:cNvSpPr>
          <p:nvPr>
            <p:ph idx="1"/>
          </p:nvPr>
        </p:nvSpPr>
        <p:spPr>
          <a:xfrm>
            <a:off x="381000" y="1828800"/>
            <a:ext cx="8382000" cy="4572000"/>
          </a:xfrm>
        </p:spPr>
        <p:txBody>
          <a:bodyPr>
            <a:normAutofit fontScale="85000" lnSpcReduction="20000"/>
          </a:bodyPr>
          <a:lstStyle/>
          <a:p>
            <a:r>
              <a:rPr lang="en-US" sz="3600" dirty="0" smtClean="0"/>
              <a:t>CARELESSNESS: simple grammatical mistakes, capitalization, spelling, punctuation, spacing</a:t>
            </a:r>
          </a:p>
          <a:p>
            <a:r>
              <a:rPr lang="en-US" sz="3600" dirty="0" smtClean="0"/>
              <a:t>EVIDENCE-absent or not introduced</a:t>
            </a:r>
          </a:p>
          <a:p>
            <a:r>
              <a:rPr lang="en-US" sz="3600" dirty="0" smtClean="0"/>
              <a:t>EXPLANATIONS-absent or no sentence starter</a:t>
            </a:r>
          </a:p>
          <a:p>
            <a:r>
              <a:rPr lang="en-US" sz="3600" dirty="0" smtClean="0"/>
              <a:t>CITATIONS-parenthetical citations should ONLY have the author (Smith). Or title (“Red Roses”). NOTHING ELSE, no </a:t>
            </a:r>
            <a:r>
              <a:rPr lang="en-US" sz="3600" dirty="0" err="1" smtClean="0"/>
              <a:t>urls</a:t>
            </a:r>
            <a:r>
              <a:rPr lang="en-US" sz="3600" dirty="0" smtClean="0"/>
              <a:t> or dotcoms, or dot anything</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CAREFUL OF</a:t>
            </a:r>
            <a:br>
              <a:rPr lang="en-US" dirty="0" smtClean="0"/>
            </a:br>
            <a:r>
              <a:rPr lang="en-US" dirty="0" smtClean="0"/>
              <a:t>Commonly confused words</a:t>
            </a:r>
            <a:endParaRPr lang="en-US" dirty="0"/>
          </a:p>
        </p:txBody>
      </p:sp>
      <p:sp>
        <p:nvSpPr>
          <p:cNvPr id="3" name="Content Placeholder 2"/>
          <p:cNvSpPr>
            <a:spLocks noGrp="1"/>
          </p:cNvSpPr>
          <p:nvPr>
            <p:ph idx="1"/>
          </p:nvPr>
        </p:nvSpPr>
        <p:spPr/>
        <p:txBody>
          <a:bodyPr/>
          <a:lstStyle/>
          <a:p>
            <a:r>
              <a:rPr lang="en-US" dirty="0" smtClean="0"/>
              <a:t>There</a:t>
            </a:r>
          </a:p>
          <a:p>
            <a:pPr lvl="1"/>
            <a:r>
              <a:rPr lang="en-US" dirty="0" smtClean="0"/>
              <a:t>Place, like </a:t>
            </a:r>
            <a:r>
              <a:rPr lang="en-US" b="1" i="1" dirty="0" smtClean="0">
                <a:solidFill>
                  <a:schemeClr val="tx2"/>
                </a:solidFill>
              </a:rPr>
              <a:t>here</a:t>
            </a:r>
            <a:r>
              <a:rPr lang="en-US" dirty="0" smtClean="0"/>
              <a:t> or t</a:t>
            </a:r>
            <a:r>
              <a:rPr lang="en-US" b="1" i="1" dirty="0" smtClean="0">
                <a:solidFill>
                  <a:schemeClr val="tx2"/>
                </a:solidFill>
              </a:rPr>
              <a:t>here</a:t>
            </a:r>
          </a:p>
          <a:p>
            <a:r>
              <a:rPr lang="en-US" dirty="0" smtClean="0"/>
              <a:t>Their</a:t>
            </a:r>
          </a:p>
          <a:p>
            <a:pPr lvl="1"/>
            <a:r>
              <a:rPr lang="en-US" dirty="0" smtClean="0"/>
              <a:t>Pronoun that shows possession…It is </a:t>
            </a:r>
            <a:r>
              <a:rPr lang="en-US" b="1" i="1" dirty="0" smtClean="0">
                <a:solidFill>
                  <a:schemeClr val="tx2"/>
                </a:solidFill>
              </a:rPr>
              <a:t>their</a:t>
            </a:r>
            <a:r>
              <a:rPr lang="en-US" dirty="0" smtClean="0"/>
              <a:t> house so it is </a:t>
            </a:r>
            <a:r>
              <a:rPr lang="en-US" b="1" i="1" dirty="0" smtClean="0">
                <a:solidFill>
                  <a:schemeClr val="tx2"/>
                </a:solidFill>
              </a:rPr>
              <a:t>their</a:t>
            </a:r>
            <a:r>
              <a:rPr lang="en-US" dirty="0" smtClean="0"/>
              <a:t> problem.</a:t>
            </a:r>
          </a:p>
          <a:p>
            <a:r>
              <a:rPr lang="en-US" dirty="0" smtClean="0"/>
              <a:t>They’re</a:t>
            </a:r>
          </a:p>
          <a:p>
            <a:pPr lvl="1"/>
            <a:r>
              <a:rPr lang="en-US" dirty="0" smtClean="0"/>
              <a:t>A contraction for They are -&gt; </a:t>
            </a:r>
            <a:r>
              <a:rPr lang="en-US" dirty="0" err="1" smtClean="0"/>
              <a:t>theyare</a:t>
            </a:r>
            <a:r>
              <a:rPr lang="en-US" dirty="0" smtClean="0"/>
              <a:t>-&gt;they’re</a:t>
            </a:r>
          </a:p>
          <a:p>
            <a:pPr lvl="1"/>
            <a:r>
              <a:rPr lang="en-US" dirty="0" smtClean="0"/>
              <a:t>The apostrophe replaces the ‘a’ in this case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Pronoun Problems</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Too many pronouns</a:t>
            </a:r>
          </a:p>
          <a:p>
            <a:r>
              <a:rPr lang="en-US" dirty="0" smtClean="0"/>
              <a:t>Check your papers for pronouns and replace them with the nouns to which they are referring. For example:</a:t>
            </a:r>
          </a:p>
          <a:p>
            <a:pPr lvl="1"/>
            <a:r>
              <a:rPr lang="en-US" dirty="0" smtClean="0"/>
              <a:t>it		-&gt; the government</a:t>
            </a:r>
          </a:p>
          <a:p>
            <a:pPr lvl="1"/>
            <a:r>
              <a:rPr lang="en-US" dirty="0" smtClean="0"/>
              <a:t>their	-&gt; the government’s </a:t>
            </a:r>
          </a:p>
          <a:p>
            <a:pPr lvl="1"/>
            <a:r>
              <a:rPr lang="en-US" dirty="0" smtClean="0"/>
              <a:t>them	-&gt; the government</a:t>
            </a:r>
          </a:p>
          <a:p>
            <a:pPr lvl="1"/>
            <a:r>
              <a:rPr lang="en-US" dirty="0" smtClean="0"/>
              <a:t>you	-&gt; the constituent </a:t>
            </a:r>
          </a:p>
          <a:p>
            <a:pPr lvl="1"/>
            <a:r>
              <a:rPr lang="en-US" dirty="0" smtClean="0"/>
              <a:t>her	-&gt; Jane</a:t>
            </a:r>
          </a:p>
          <a:p>
            <a:pPr lvl="1"/>
            <a:r>
              <a:rPr lang="en-US" dirty="0" smtClean="0"/>
              <a:t>he	-&gt; Joe</a:t>
            </a:r>
          </a:p>
          <a:p>
            <a:pPr lvl="1"/>
            <a:r>
              <a:rPr lang="en-US" dirty="0" smtClean="0"/>
              <a:t>him	-&gt; Joe</a:t>
            </a:r>
          </a:p>
          <a:p>
            <a:pPr lvl="1"/>
            <a:r>
              <a:rPr lang="en-US" dirty="0" smtClean="0"/>
              <a:t>she	-&gt; Jane </a:t>
            </a:r>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Pronoun Problems </a:t>
            </a:r>
            <a:br>
              <a:rPr lang="en-US" dirty="0" smtClean="0"/>
            </a:br>
            <a:r>
              <a:rPr lang="en-US" dirty="0" smtClean="0"/>
              <a:t>(examples from actual papers)</a:t>
            </a:r>
            <a:endParaRPr lang="en-US" dirty="0"/>
          </a:p>
        </p:txBody>
      </p:sp>
      <p:sp>
        <p:nvSpPr>
          <p:cNvPr id="3" name="Content Placeholder 2"/>
          <p:cNvSpPr>
            <a:spLocks noGrp="1"/>
          </p:cNvSpPr>
          <p:nvPr>
            <p:ph idx="1"/>
          </p:nvPr>
        </p:nvSpPr>
        <p:spPr/>
        <p:txBody>
          <a:bodyPr/>
          <a:lstStyle/>
          <a:p>
            <a:r>
              <a:rPr lang="en-US" dirty="0" smtClean="0"/>
              <a:t>It can slow reaction time</a:t>
            </a:r>
            <a:r>
              <a:rPr lang="en-US" dirty="0" smtClean="0"/>
              <a:t>.</a:t>
            </a:r>
            <a:endParaRPr lang="en-US" dirty="0" smtClean="0"/>
          </a:p>
          <a:p>
            <a:pPr lvl="1"/>
            <a:r>
              <a:rPr lang="en-US" dirty="0" smtClean="0"/>
              <a:t>This was a topic sentence.</a:t>
            </a:r>
          </a:p>
          <a:p>
            <a:pPr lvl="1"/>
            <a:r>
              <a:rPr lang="en-US" dirty="0" smtClean="0"/>
              <a:t>What is “it”?</a:t>
            </a:r>
          </a:p>
          <a:p>
            <a:pPr lvl="2"/>
            <a:r>
              <a:rPr lang="en-US" dirty="0" smtClean="0"/>
              <a:t>Answer: Marijuana</a:t>
            </a:r>
          </a:p>
          <a:p>
            <a:pPr lvl="3">
              <a:buNone/>
            </a:pP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8229600" cy="1143000"/>
          </a:xfrm>
          <a:prstGeom prst="rect">
            <a:avLst/>
          </a:prstGeom>
        </p:spPr>
        <p:txBody>
          <a:bodyPr vert="horz" lIns="0" rIns="0" bIns="0" anchor="b">
            <a:normAutofit/>
          </a:bodyPr>
          <a:lstStyle/>
          <a:p>
            <a:pPr lvl="0" algn="ctr">
              <a:spcBef>
                <a:spcPct val="0"/>
              </a:spcBef>
            </a:pPr>
            <a:r>
              <a:rPr lang="en-US" sz="5000" dirty="0" smtClean="0">
                <a:solidFill>
                  <a:schemeClr val="tx2"/>
                </a:solidFill>
                <a:latin typeface="+mj-lt"/>
                <a:ea typeface="+mj-ea"/>
                <a:cs typeface="+mj-cs"/>
              </a:rPr>
              <a:t>Evidence </a:t>
            </a:r>
            <a:r>
              <a:rPr lang="en-US" sz="5000" dirty="0" err="1" smtClean="0">
                <a:solidFill>
                  <a:schemeClr val="tx2"/>
                </a:solidFill>
                <a:latin typeface="+mj-lt"/>
                <a:ea typeface="+mj-ea"/>
                <a:cs typeface="+mj-cs"/>
              </a:rPr>
              <a:t>andExplanations</a:t>
            </a:r>
            <a:endParaRPr kumimoji="0" lang="en-US" sz="5000" b="0"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304800" y="1371600"/>
            <a:ext cx="8229600" cy="5181600"/>
          </a:xfrm>
          <a:prstGeom prst="rect">
            <a:avLst/>
          </a:prstGeom>
        </p:spPr>
        <p:txBody>
          <a:bodyPr>
            <a:normAutofit/>
          </a:bodyPr>
          <a:lstStyle/>
          <a:p>
            <a:pPr marL="274320" marR="0" lvl="0" indent="-274320" algn="l" defTabSz="914400" rtl="0" eaLnBrk="0" fontAlgn="auto" latinLnBrk="0" hangingPunct="0">
              <a:lnSpc>
                <a:spcPct val="12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2"/>
              </a:solidFill>
              <a:effectLst/>
              <a:uLnTx/>
              <a:uFillTx/>
              <a:latin typeface="Times New Roman" pitchFamily="18" charset="0"/>
              <a:ea typeface="+mn-ea"/>
              <a:cs typeface="+mn-cs"/>
            </a:endParaRPr>
          </a:p>
          <a:p>
            <a:pPr marL="274320" marR="0" lvl="0" indent="-274320" algn="l" defTabSz="914400" rtl="0" eaLnBrk="0" fontAlgn="auto" latinLnBrk="0" hangingPunct="0">
              <a:lnSpc>
                <a:spcPct val="12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2"/>
              </a:solidFill>
              <a:effectLst/>
              <a:uLnTx/>
              <a:uFillTx/>
              <a:latin typeface="Times New Roma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Content Placeholder 2"/>
          <p:cNvSpPr txBox="1">
            <a:spLocks/>
          </p:cNvSpPr>
          <p:nvPr/>
        </p:nvSpPr>
        <p:spPr>
          <a:xfrm>
            <a:off x="457200" y="1600200"/>
            <a:ext cx="8229600" cy="4800600"/>
          </a:xfrm>
          <a:prstGeom prst="rect">
            <a:avLst/>
          </a:prstGeom>
        </p:spPr>
        <p:txBody>
          <a:bodyPr>
            <a:normAutofit fontScale="77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1" i="0" u="sng" strike="noStrike" kern="1200" cap="none" spc="0" normalizeH="0" baseline="0" noProof="0" dirty="0" smtClean="0">
                <a:ln>
                  <a:noFill/>
                </a:ln>
                <a:solidFill>
                  <a:schemeClr val="tx1"/>
                </a:solidFill>
                <a:effectLst/>
                <a:uLnTx/>
                <a:uFillTx/>
                <a:latin typeface="+mn-lt"/>
                <a:ea typeface="+mn-ea"/>
                <a:cs typeface="+mn-cs"/>
              </a:rPr>
              <a:t>EVIDENCE </a:t>
            </a:r>
            <a:r>
              <a:rPr lang="en-US" sz="2600" dirty="0" smtClean="0"/>
              <a:t>is the information from your research that supports your main points.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1" i="0" u="sng" strike="noStrike" kern="1200" cap="none" spc="0" normalizeH="0" baseline="0" noProof="0" dirty="0" smtClean="0">
                <a:ln>
                  <a:noFill/>
                </a:ln>
                <a:solidFill>
                  <a:schemeClr val="tx1"/>
                </a:solidFill>
                <a:effectLst/>
                <a:uLnTx/>
                <a:uFillTx/>
                <a:latin typeface="+mn-lt"/>
                <a:ea typeface="+mn-ea"/>
                <a:cs typeface="+mn-cs"/>
              </a:rPr>
              <a:t>EXPLANATION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noProof="0" dirty="0" smtClean="0">
                <a:ln>
                  <a:noFill/>
                </a:ln>
                <a:solidFill>
                  <a:schemeClr val="tx1"/>
                </a:solidFill>
                <a:effectLst/>
                <a:uLnTx/>
                <a:uFillTx/>
                <a:latin typeface="+mn-lt"/>
                <a:ea typeface="+mn-ea"/>
                <a:cs typeface="+mn-cs"/>
              </a:rPr>
              <a:t> should tell the reader what the evidence </a:t>
            </a:r>
            <a:r>
              <a:rPr kumimoji="0" lang="en-US" sz="2600" b="1" i="1" u="sng" strike="noStrike" kern="1200" cap="none" spc="0" normalizeH="0" noProof="0" dirty="0" smtClean="0">
                <a:ln>
                  <a:noFill/>
                </a:ln>
                <a:solidFill>
                  <a:schemeClr val="tx1"/>
                </a:solidFill>
                <a:effectLst/>
                <a:uLnTx/>
                <a:uFillTx/>
                <a:latin typeface="+mn-lt"/>
                <a:ea typeface="+mn-ea"/>
                <a:cs typeface="+mn-cs"/>
              </a:rPr>
              <a:t>means</a:t>
            </a:r>
            <a:r>
              <a:rPr kumimoji="0" lang="en-US" sz="2600" b="0" i="0" u="none" strike="noStrike" kern="1200" cap="none" spc="0" normalizeH="0" noProof="0" dirty="0" smtClean="0">
                <a:ln>
                  <a:noFill/>
                </a:ln>
                <a:solidFill>
                  <a:schemeClr val="tx1"/>
                </a:solidFill>
                <a:effectLst/>
                <a:uLnTx/>
                <a:uFillTx/>
                <a:latin typeface="+mn-lt"/>
                <a:ea typeface="+mn-ea"/>
                <a:cs typeface="+mn-cs"/>
              </a:rPr>
              <a:t> in the context of your paper/thesis.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2600" b="1" u="sng" baseline="0" dirty="0" smtClean="0"/>
              <a:t>Evidence</a:t>
            </a:r>
            <a:r>
              <a:rPr lang="en-US" sz="2600" b="1" u="sng" dirty="0" smtClean="0"/>
              <a:t> </a:t>
            </a:r>
            <a:r>
              <a:rPr lang="en-US" sz="2600" dirty="0" smtClean="0"/>
              <a:t> is the quote, statistic, example or some other fact/quote to back up what you are already saying (using the CONTEXT/Evidence sample sentences as a guide on how to present your evidence). </a:t>
            </a:r>
          </a:p>
          <a:p>
            <a:pPr marL="731520" lvl="1" indent="-274320">
              <a:spcBef>
                <a:spcPct val="20000"/>
              </a:spcBef>
              <a:buClr>
                <a:schemeClr val="accent3"/>
              </a:buClr>
              <a:buSzPct val="95000"/>
              <a:buFont typeface="Wingdings 2"/>
              <a:buChar char=""/>
            </a:pPr>
            <a:r>
              <a:rPr lang="en-US" sz="2600" i="1" dirty="0" smtClean="0"/>
              <a:t>To just say in your paper that</a:t>
            </a:r>
            <a:r>
              <a:rPr lang="en-US" sz="2600" dirty="0" smtClean="0"/>
              <a:t>—Joe Jones supports my thesis by saying it is dangerous—</a:t>
            </a:r>
            <a:r>
              <a:rPr lang="en-US" sz="2600" b="1" i="1" dirty="0" smtClean="0"/>
              <a:t>tells the reader nothing</a:t>
            </a:r>
            <a:r>
              <a:rPr lang="en-US" sz="2600" dirty="0" smtClean="0"/>
              <a:t>. </a:t>
            </a:r>
          </a:p>
          <a:p>
            <a:pPr marL="731520" lvl="1" indent="-274320">
              <a:spcBef>
                <a:spcPct val="20000"/>
              </a:spcBef>
              <a:buClr>
                <a:schemeClr val="accent3"/>
              </a:buClr>
              <a:buSzPct val="95000"/>
              <a:buFont typeface="Wingdings 2"/>
              <a:buChar char=""/>
            </a:pPr>
            <a:r>
              <a:rPr lang="en-US" sz="2600" i="1" dirty="0" smtClean="0"/>
              <a:t>Try instead</a:t>
            </a:r>
            <a:r>
              <a:rPr lang="en-US" sz="2600" dirty="0" smtClean="0"/>
              <a:t>—Joe Jones states that, “by slamming one’s head against the wall, the frontal cortex of the cerebrum is severely damaged influencing your cognitive abilities” (Jones).</a:t>
            </a:r>
          </a:p>
          <a:p>
            <a:pPr marL="731520" lvl="1" indent="-274320">
              <a:spcBef>
                <a:spcPct val="20000"/>
              </a:spcBef>
              <a:buClr>
                <a:schemeClr val="accent3"/>
              </a:buClr>
              <a:buSzPct val="95000"/>
              <a:buFont typeface="Wingdings 2"/>
              <a:buChar char=""/>
            </a:pPr>
            <a:r>
              <a:rPr lang="en-US" sz="2600" i="1" dirty="0" smtClean="0"/>
              <a:t>Then </a:t>
            </a:r>
            <a:r>
              <a:rPr lang="en-US" sz="2600" b="1" i="1" u="sng" dirty="0" smtClean="0"/>
              <a:t>explain</a:t>
            </a:r>
            <a:r>
              <a:rPr lang="en-US" sz="2600" dirty="0" smtClean="0"/>
              <a:t>—What this means is that if you intentionally hit the wall with your head, you will injure the part of the brain that makes you a person, and eventually you will lose your ability to speak, think, and breathe.</a:t>
            </a:r>
          </a:p>
          <a:p>
            <a:pPr marL="731520" lvl="1" indent="-274320">
              <a:spcBef>
                <a:spcPct val="20000"/>
              </a:spcBef>
              <a:buClr>
                <a:schemeClr val="accent3"/>
              </a:buClr>
              <a:buSzPct val="95000"/>
              <a:buFont typeface="Wingdings 2"/>
              <a:buChar cha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lide(fromTop)">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slide(fromTop)">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slide(fromTop)">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txBody>
          <a:bodyPr vert="horz" lIns="0" rIns="0" bIns="0" anchor="b">
            <a:normAutofit fontScale="92500"/>
          </a:bodyPr>
          <a:lstStyle/>
          <a:p>
            <a:pPr lvl="0" algn="ctr">
              <a:spcBef>
                <a:spcPct val="0"/>
              </a:spcBef>
            </a:pPr>
            <a:r>
              <a:rPr lang="en-US" sz="5000" noProof="0" dirty="0" smtClean="0">
                <a:solidFill>
                  <a:schemeClr val="tx2"/>
                </a:solidFill>
                <a:latin typeface="+mj-lt"/>
                <a:ea typeface="+mj-ea"/>
                <a:cs typeface="+mj-cs"/>
              </a:rPr>
              <a:t>PARENTHETICAL/IN-TEXT CITATIONS</a:t>
            </a:r>
            <a:endParaRPr kumimoji="0" lang="en-US" sz="5000" b="0"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3" name="TextBox 2"/>
          <p:cNvSpPr txBox="1"/>
          <p:nvPr/>
        </p:nvSpPr>
        <p:spPr>
          <a:xfrm>
            <a:off x="304800" y="1524000"/>
            <a:ext cx="8534400" cy="4524315"/>
          </a:xfrm>
          <a:prstGeom prst="rect">
            <a:avLst/>
          </a:prstGeom>
          <a:noFill/>
        </p:spPr>
        <p:txBody>
          <a:bodyPr wrap="square" rtlCol="0">
            <a:spAutoFit/>
          </a:bodyPr>
          <a:lstStyle/>
          <a:p>
            <a:r>
              <a:rPr lang="en-US" sz="3600" dirty="0" smtClean="0">
                <a:latin typeface="+mj-lt"/>
              </a:rPr>
              <a:t>There are ONLY two types I should be seeing in your papers.</a:t>
            </a:r>
          </a:p>
          <a:p>
            <a:pPr marL="742950" indent="-742950">
              <a:buFont typeface="+mj-lt"/>
              <a:buAutoNum type="arabicPeriod"/>
            </a:pPr>
            <a:r>
              <a:rPr lang="en-US" sz="3600" dirty="0" smtClean="0">
                <a:latin typeface="+mj-lt"/>
              </a:rPr>
              <a:t>The author’s last name. This is ALWAYS your first choice for a parenthetical citation.  It looks like this (Smith).</a:t>
            </a:r>
          </a:p>
          <a:p>
            <a:pPr marL="742950" indent="-742950">
              <a:buFont typeface="+mj-lt"/>
              <a:buAutoNum type="arabicPeriod"/>
            </a:pPr>
            <a:r>
              <a:rPr lang="en-US" sz="3600" dirty="0" smtClean="0">
                <a:latin typeface="+mj-lt"/>
              </a:rPr>
              <a:t>The title of the article. This is the option if there is NO AUTHOR listed. It looks like this (“Red Roses”).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txBody>
          <a:bodyPr vert="horz" lIns="0" rIns="0" bIns="0" anchor="b">
            <a:normAutofit/>
          </a:bodyPr>
          <a:lstStyle/>
          <a:p>
            <a:pPr lvl="0" algn="ctr">
              <a:spcBef>
                <a:spcPct val="0"/>
              </a:spcBef>
            </a:pPr>
            <a:r>
              <a:rPr lang="en-US" sz="5000" dirty="0" smtClean="0">
                <a:solidFill>
                  <a:schemeClr val="tx2"/>
                </a:solidFill>
                <a:latin typeface="+mj-lt"/>
                <a:ea typeface="+mj-ea"/>
                <a:cs typeface="+mj-cs"/>
              </a:rPr>
              <a:t>Page Numbers</a:t>
            </a:r>
            <a:endParaRPr kumimoji="0" lang="en-US" sz="5000" b="0"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4" name="TextBox 3"/>
          <p:cNvSpPr txBox="1"/>
          <p:nvPr/>
        </p:nvSpPr>
        <p:spPr>
          <a:xfrm>
            <a:off x="381000" y="1066800"/>
            <a:ext cx="8763000" cy="1477328"/>
          </a:xfrm>
          <a:prstGeom prst="rect">
            <a:avLst/>
          </a:prstGeom>
          <a:noFill/>
        </p:spPr>
        <p:txBody>
          <a:bodyPr wrap="square" rtlCol="0">
            <a:spAutoFit/>
          </a:bodyPr>
          <a:lstStyle/>
          <a:p>
            <a:r>
              <a:rPr lang="en-US" dirty="0" smtClean="0"/>
              <a:t>Make sure you insert page numbers on final paper. In Google Doc, go to </a:t>
            </a:r>
            <a:r>
              <a:rPr lang="en-US" b="1" dirty="0" smtClean="0"/>
              <a:t>Insert</a:t>
            </a:r>
            <a:r>
              <a:rPr lang="en-US" dirty="0" smtClean="0"/>
              <a:t>, then click on </a:t>
            </a:r>
            <a:r>
              <a:rPr lang="en-US" b="1" dirty="0" smtClean="0"/>
              <a:t>Page number</a:t>
            </a:r>
            <a:r>
              <a:rPr lang="en-US" dirty="0" smtClean="0"/>
              <a:t>. In the drop down menu click on </a:t>
            </a:r>
            <a:r>
              <a:rPr lang="en-US" b="1" dirty="0" smtClean="0"/>
              <a:t>Top of page </a:t>
            </a:r>
            <a:r>
              <a:rPr lang="en-US" dirty="0" smtClean="0"/>
              <a:t>and a number will appear in the </a:t>
            </a:r>
            <a:r>
              <a:rPr lang="en-US" b="1" dirty="0" smtClean="0"/>
              <a:t>upper right hand </a:t>
            </a:r>
            <a:r>
              <a:rPr lang="en-US" dirty="0" smtClean="0"/>
              <a:t>corner of your paper.  Place your cursor to the left of the number, type in your last name, then insert a dash after your name…no spaces . The paper will automatically number itself from here on out. </a:t>
            </a:r>
            <a:r>
              <a:rPr lang="en-US" b="1" dirty="0" smtClean="0">
                <a:solidFill>
                  <a:schemeClr val="accent5">
                    <a:lumMod val="50000"/>
                  </a:schemeClr>
                </a:solidFill>
                <a:sym typeface="Wingdings" pitchFamily="2" charset="2"/>
              </a:rPr>
              <a:t></a:t>
            </a:r>
            <a:endParaRPr lang="en-US" b="1" dirty="0">
              <a:solidFill>
                <a:schemeClr val="accent5">
                  <a:lumMod val="50000"/>
                </a:schemeClr>
              </a:solidFill>
            </a:endParaRPr>
          </a:p>
        </p:txBody>
      </p:sp>
      <p:pic>
        <p:nvPicPr>
          <p:cNvPr id="8" name="Picture 7"/>
          <p:cNvPicPr/>
          <p:nvPr/>
        </p:nvPicPr>
        <p:blipFill>
          <a:blip r:embed="rId2" cstate="print"/>
          <a:srcRect r="49656"/>
          <a:stretch>
            <a:fillRect/>
          </a:stretch>
        </p:blipFill>
        <p:spPr bwMode="auto">
          <a:xfrm>
            <a:off x="533400" y="2590800"/>
            <a:ext cx="8305800" cy="55114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0"/>
            <a:ext cx="7772400" cy="1143000"/>
          </a:xfrm>
          <a:prstGeom prst="rect">
            <a:avLst/>
          </a:prstGeom>
        </p:spPr>
        <p:txBody>
          <a:bodyPr/>
          <a:lstStyle/>
          <a:p>
            <a:pPr lvl="0" algn="ctr">
              <a:spcBef>
                <a:spcPct val="0"/>
              </a:spcBef>
              <a:defRPr/>
            </a:pPr>
            <a:r>
              <a:rPr lang="en-US" sz="5000" dirty="0" smtClean="0">
                <a:solidFill>
                  <a:schemeClr val="tx2"/>
                </a:solidFill>
                <a:latin typeface="+mj-lt"/>
                <a:ea typeface="+mj-ea"/>
                <a:cs typeface="+mj-cs"/>
              </a:rPr>
              <a:t>Heading/Titles/P</a:t>
            </a:r>
            <a:r>
              <a:rPr kumimoji="0" lang="en-US" sz="5000" b="0" i="0" u="none" strike="noStrike" kern="1200" cap="none" spc="0" normalizeH="0" baseline="0" noProof="0" dirty="0" smtClean="0">
                <a:ln>
                  <a:noFill/>
                </a:ln>
                <a:solidFill>
                  <a:schemeClr val="tx2"/>
                </a:solidFill>
                <a:effectLst/>
                <a:uLnTx/>
                <a:uFillTx/>
                <a:latin typeface="+mj-lt"/>
                <a:ea typeface="+mj-ea"/>
                <a:cs typeface="+mj-cs"/>
              </a:rPr>
              <a:t>age</a:t>
            </a:r>
            <a:r>
              <a:rPr kumimoji="0" lang="en-US" sz="5000" b="0" i="0" u="none" strike="noStrike" kern="1200" cap="none" spc="0" normalizeH="0" noProof="0" dirty="0" smtClean="0">
                <a:ln>
                  <a:noFill/>
                </a:ln>
                <a:solidFill>
                  <a:schemeClr val="tx2"/>
                </a:solidFill>
                <a:effectLst/>
                <a:uLnTx/>
                <a:uFillTx/>
                <a:latin typeface="+mj-lt"/>
                <a:ea typeface="+mj-ea"/>
                <a:cs typeface="+mj-cs"/>
              </a:rPr>
              <a:t> Layout</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3" name="TextBox 2"/>
          <p:cNvSpPr txBox="1"/>
          <p:nvPr/>
        </p:nvSpPr>
        <p:spPr>
          <a:xfrm>
            <a:off x="0" y="838200"/>
            <a:ext cx="4267200" cy="646331"/>
          </a:xfrm>
          <a:prstGeom prst="rect">
            <a:avLst/>
          </a:prstGeom>
          <a:noFill/>
          <a:ln w="6350">
            <a:solidFill>
              <a:schemeClr val="tx1"/>
            </a:solidFill>
          </a:ln>
        </p:spPr>
        <p:txBody>
          <a:bodyPr wrap="square" rtlCol="0">
            <a:spAutoFit/>
          </a:bodyPr>
          <a:lstStyle/>
          <a:p>
            <a:pPr algn="ctr"/>
            <a:r>
              <a:rPr lang="en-US" dirty="0" smtClean="0"/>
              <a:t>Heading—upper left corner, double-spaced, 4 pieces of information</a:t>
            </a:r>
            <a:endParaRPr lang="en-US" dirty="0"/>
          </a:p>
        </p:txBody>
      </p:sp>
      <p:sp>
        <p:nvSpPr>
          <p:cNvPr id="4" name="TextBox 3"/>
          <p:cNvSpPr txBox="1"/>
          <p:nvPr/>
        </p:nvSpPr>
        <p:spPr>
          <a:xfrm>
            <a:off x="228600" y="1600200"/>
            <a:ext cx="1905000" cy="2031325"/>
          </a:xfrm>
          <a:prstGeom prst="rect">
            <a:avLst/>
          </a:prstGeom>
          <a:noFill/>
          <a:ln w="12700">
            <a:noFill/>
          </a:ln>
        </p:spPr>
        <p:txBody>
          <a:bodyPr wrap="square" rtlCol="0">
            <a:spAutoFit/>
          </a:bodyPr>
          <a:lstStyle/>
          <a:p>
            <a:r>
              <a:rPr lang="en-US" dirty="0" smtClean="0"/>
              <a:t>Jamie Smith</a:t>
            </a:r>
          </a:p>
          <a:p>
            <a:endParaRPr lang="en-US" dirty="0" smtClean="0"/>
          </a:p>
          <a:p>
            <a:r>
              <a:rPr lang="en-US" dirty="0" smtClean="0"/>
              <a:t>Mrs. Williams</a:t>
            </a:r>
          </a:p>
          <a:p>
            <a:endParaRPr lang="en-US" dirty="0" smtClean="0"/>
          </a:p>
          <a:p>
            <a:r>
              <a:rPr lang="en-US" dirty="0" smtClean="0"/>
              <a:t>Period 5</a:t>
            </a:r>
          </a:p>
          <a:p>
            <a:endParaRPr lang="en-US" dirty="0" smtClean="0"/>
          </a:p>
          <a:p>
            <a:r>
              <a:rPr lang="en-US" dirty="0" smtClean="0"/>
              <a:t>12 February 2014</a:t>
            </a:r>
            <a:endParaRPr lang="en-US" dirty="0"/>
          </a:p>
        </p:txBody>
      </p:sp>
      <p:sp>
        <p:nvSpPr>
          <p:cNvPr id="5" name="TextBox 4"/>
          <p:cNvSpPr txBox="1"/>
          <p:nvPr/>
        </p:nvSpPr>
        <p:spPr>
          <a:xfrm>
            <a:off x="3276600" y="1981200"/>
            <a:ext cx="2667000" cy="1200329"/>
          </a:xfrm>
          <a:prstGeom prst="rect">
            <a:avLst/>
          </a:prstGeom>
          <a:noFill/>
          <a:ln w="6350">
            <a:solidFill>
              <a:schemeClr val="tx1"/>
            </a:solidFill>
          </a:ln>
        </p:spPr>
        <p:txBody>
          <a:bodyPr wrap="square" rtlCol="0">
            <a:spAutoFit/>
          </a:bodyPr>
          <a:lstStyle/>
          <a:p>
            <a:pPr algn="ctr"/>
            <a:r>
              <a:rPr lang="en-US" dirty="0" smtClean="0"/>
              <a:t>Title-hit enter once after date, click on center button, type </a:t>
            </a:r>
            <a:r>
              <a:rPr lang="en-US" dirty="0" smtClean="0"/>
              <a:t>t</a:t>
            </a:r>
            <a:r>
              <a:rPr lang="en-US" dirty="0" smtClean="0"/>
              <a:t>itle using  proper capitalization.</a:t>
            </a:r>
            <a:endParaRPr lang="en-US" dirty="0"/>
          </a:p>
        </p:txBody>
      </p:sp>
      <p:sp>
        <p:nvSpPr>
          <p:cNvPr id="7" name="TextBox 6"/>
          <p:cNvSpPr txBox="1"/>
          <p:nvPr/>
        </p:nvSpPr>
        <p:spPr>
          <a:xfrm>
            <a:off x="2362200" y="3810000"/>
            <a:ext cx="5029200" cy="369332"/>
          </a:xfrm>
          <a:prstGeom prst="rect">
            <a:avLst/>
          </a:prstGeom>
          <a:noFill/>
        </p:spPr>
        <p:txBody>
          <a:bodyPr wrap="square" rtlCol="0">
            <a:spAutoFit/>
          </a:bodyPr>
          <a:lstStyle/>
          <a:p>
            <a:r>
              <a:rPr lang="en-US" dirty="0" smtClean="0"/>
              <a:t>The Life and Death of Abraham Lincoln’s Cat</a:t>
            </a:r>
            <a:endParaRPr lang="en-US" dirty="0"/>
          </a:p>
        </p:txBody>
      </p:sp>
      <p:sp>
        <p:nvSpPr>
          <p:cNvPr id="9" name="TextBox 8"/>
          <p:cNvSpPr txBox="1"/>
          <p:nvPr/>
        </p:nvSpPr>
        <p:spPr>
          <a:xfrm>
            <a:off x="381000" y="4343400"/>
            <a:ext cx="8458200" cy="2031325"/>
          </a:xfrm>
          <a:prstGeom prst="rect">
            <a:avLst/>
          </a:prstGeom>
          <a:noFill/>
        </p:spPr>
        <p:txBody>
          <a:bodyPr wrap="square" rtlCol="0">
            <a:spAutoFit/>
          </a:bodyPr>
          <a:lstStyle/>
          <a:p>
            <a:r>
              <a:rPr lang="en-US" dirty="0" smtClean="0"/>
              <a:t>     There are many animals that have lived in the White House. With today’s current</a:t>
            </a:r>
          </a:p>
          <a:p>
            <a:endParaRPr lang="en-US" dirty="0" smtClean="0"/>
          </a:p>
          <a:p>
            <a:r>
              <a:rPr lang="en-US" dirty="0" smtClean="0"/>
              <a:t>media, we hear about White House pets all the time, like President George W. Bush’s</a:t>
            </a:r>
          </a:p>
          <a:p>
            <a:endParaRPr lang="en-US" dirty="0" smtClean="0"/>
          </a:p>
          <a:p>
            <a:r>
              <a:rPr lang="en-US" dirty="0" smtClean="0"/>
              <a:t>dog, and President Barack Obama’s two dogs. However, not all White House pets are</a:t>
            </a:r>
          </a:p>
          <a:p>
            <a:endParaRPr lang="en-US" dirty="0" smtClean="0"/>
          </a:p>
          <a:p>
            <a:r>
              <a:rPr lang="en-US" dirty="0" smtClean="0"/>
              <a:t>as well known. </a:t>
            </a:r>
            <a:endParaRPr lang="en-US" dirty="0"/>
          </a:p>
        </p:txBody>
      </p:sp>
      <p:sp>
        <p:nvSpPr>
          <p:cNvPr id="10" name="TextBox 9"/>
          <p:cNvSpPr txBox="1"/>
          <p:nvPr/>
        </p:nvSpPr>
        <p:spPr>
          <a:xfrm>
            <a:off x="6781800" y="838200"/>
            <a:ext cx="1828800" cy="369332"/>
          </a:xfrm>
          <a:prstGeom prst="rect">
            <a:avLst/>
          </a:prstGeom>
          <a:noFill/>
        </p:spPr>
        <p:txBody>
          <a:bodyPr wrap="square" rtlCol="0">
            <a:spAutoFit/>
          </a:bodyPr>
          <a:lstStyle/>
          <a:p>
            <a:r>
              <a:rPr lang="en-US" dirty="0" smtClean="0"/>
              <a:t>Smith-1</a:t>
            </a:r>
            <a:endParaRPr lang="en-US" dirty="0"/>
          </a:p>
        </p:txBody>
      </p:sp>
      <p:sp>
        <p:nvSpPr>
          <p:cNvPr id="11" name="TextBox 10"/>
          <p:cNvSpPr txBox="1"/>
          <p:nvPr/>
        </p:nvSpPr>
        <p:spPr>
          <a:xfrm>
            <a:off x="7239000" y="1371600"/>
            <a:ext cx="1905000" cy="2585323"/>
          </a:xfrm>
          <a:prstGeom prst="rect">
            <a:avLst/>
          </a:prstGeom>
          <a:noFill/>
          <a:ln w="6350">
            <a:solidFill>
              <a:schemeClr val="tx1"/>
            </a:solidFill>
          </a:ln>
        </p:spPr>
        <p:txBody>
          <a:bodyPr wrap="square" rtlCol="0">
            <a:spAutoFit/>
          </a:bodyPr>
          <a:lstStyle/>
          <a:p>
            <a:r>
              <a:rPr lang="en-US" dirty="0" smtClean="0"/>
              <a:t>Begin body of paper by making sure you have left justified your margin, then indent the first line (of EVERY paragraph) and begin typing.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2" presetClass="exit" presetSubtype="4" fill="hold" grpId="1" nodeType="afterEffect">
                                  <p:stCondLst>
                                    <p:cond delay="0"/>
                                  </p:stCondLst>
                                  <p:childTnLst>
                                    <p:anim calcmode="lin" valueType="num">
                                      <p:cBhvr additive="base">
                                        <p:cTn id="36" dur="500"/>
                                        <p:tgtEl>
                                          <p:spTgt spid="3"/>
                                        </p:tgtEl>
                                        <p:attrNameLst>
                                          <p:attrName>ppt_x</p:attrName>
                                        </p:attrNameLst>
                                      </p:cBhvr>
                                      <p:tavLst>
                                        <p:tav tm="0">
                                          <p:val>
                                            <p:strVal val="ppt_x"/>
                                          </p:val>
                                        </p:tav>
                                        <p:tav tm="100000">
                                          <p:val>
                                            <p:strVal val="ppt_x"/>
                                          </p:val>
                                        </p:tav>
                                      </p:tavLst>
                                    </p:anim>
                                    <p:anim calcmode="lin" valueType="num">
                                      <p:cBhvr additive="base">
                                        <p:cTn id="37" dur="500"/>
                                        <p:tgtEl>
                                          <p:spTgt spid="3"/>
                                        </p:tgtEl>
                                        <p:attrNameLst>
                                          <p:attrName>ppt_y</p:attrName>
                                        </p:attrNameLst>
                                      </p:cBhvr>
                                      <p:tavLst>
                                        <p:tav tm="0">
                                          <p:val>
                                            <p:strVal val="ppt_y"/>
                                          </p:val>
                                        </p:tav>
                                        <p:tav tm="100000">
                                          <p:val>
                                            <p:strVal val="1+ppt_h/2"/>
                                          </p:val>
                                        </p:tav>
                                      </p:tavLst>
                                    </p:anim>
                                    <p:set>
                                      <p:cBhvr>
                                        <p:cTn id="38" dur="1" fill="hold">
                                          <p:stCondLst>
                                            <p:cond delay="499"/>
                                          </p:stCondLst>
                                        </p:cTn>
                                        <p:tgtEl>
                                          <p:spTgt spid="3"/>
                                        </p:tgtEl>
                                        <p:attrNameLst>
                                          <p:attrName>style.visibility</p:attrName>
                                        </p:attrNameLst>
                                      </p:cBhvr>
                                      <p:to>
                                        <p:strVal val="hidden"/>
                                      </p:to>
                                    </p:set>
                                  </p:childTnLst>
                                </p:cTn>
                              </p:par>
                              <p:par>
                                <p:cTn id="39" presetID="2" presetClass="exit" presetSubtype="4" fill="hold" grpId="1" nodeType="withEffect">
                                  <p:stCondLst>
                                    <p:cond delay="0"/>
                                  </p:stCondLst>
                                  <p:childTnLst>
                                    <p:anim calcmode="lin" valueType="num">
                                      <p:cBhvr additive="base">
                                        <p:cTn id="40" dur="500"/>
                                        <p:tgtEl>
                                          <p:spTgt spid="5"/>
                                        </p:tgtEl>
                                        <p:attrNameLst>
                                          <p:attrName>ppt_x</p:attrName>
                                        </p:attrNameLst>
                                      </p:cBhvr>
                                      <p:tavLst>
                                        <p:tav tm="0">
                                          <p:val>
                                            <p:strVal val="ppt_x"/>
                                          </p:val>
                                        </p:tav>
                                        <p:tav tm="100000">
                                          <p:val>
                                            <p:strVal val="ppt_x"/>
                                          </p:val>
                                        </p:tav>
                                      </p:tavLst>
                                    </p:anim>
                                    <p:anim calcmode="lin" valueType="num">
                                      <p:cBhvr additive="base">
                                        <p:cTn id="41" dur="500"/>
                                        <p:tgtEl>
                                          <p:spTgt spid="5"/>
                                        </p:tgtEl>
                                        <p:attrNameLst>
                                          <p:attrName>ppt_y</p:attrName>
                                        </p:attrNameLst>
                                      </p:cBhvr>
                                      <p:tavLst>
                                        <p:tav tm="0">
                                          <p:val>
                                            <p:strVal val="ppt_y"/>
                                          </p:val>
                                        </p:tav>
                                        <p:tav tm="100000">
                                          <p:val>
                                            <p:strVal val="1+ppt_h/2"/>
                                          </p:val>
                                        </p:tav>
                                      </p:tavLst>
                                    </p:anim>
                                    <p:set>
                                      <p:cBhvr>
                                        <p:cTn id="42" dur="1" fill="hold">
                                          <p:stCondLst>
                                            <p:cond delay="499"/>
                                          </p:stCondLst>
                                        </p:cTn>
                                        <p:tgtEl>
                                          <p:spTgt spid="5"/>
                                        </p:tgtEl>
                                        <p:attrNameLst>
                                          <p:attrName>style.visibility</p:attrName>
                                        </p:attrNameLst>
                                      </p:cBhvr>
                                      <p:to>
                                        <p:strVal val="hidden"/>
                                      </p:to>
                                    </p:set>
                                  </p:childTnLst>
                                </p:cTn>
                              </p:par>
                              <p:par>
                                <p:cTn id="43" presetID="2" presetClass="exit" presetSubtype="4" fill="hold" grpId="1" nodeType="withEffect">
                                  <p:stCondLst>
                                    <p:cond delay="0"/>
                                  </p:stCondLst>
                                  <p:childTnLst>
                                    <p:anim calcmode="lin" valueType="num">
                                      <p:cBhvr additive="base">
                                        <p:cTn id="44" dur="500"/>
                                        <p:tgtEl>
                                          <p:spTgt spid="11"/>
                                        </p:tgtEl>
                                        <p:attrNameLst>
                                          <p:attrName>ppt_x</p:attrName>
                                        </p:attrNameLst>
                                      </p:cBhvr>
                                      <p:tavLst>
                                        <p:tav tm="0">
                                          <p:val>
                                            <p:strVal val="ppt_x"/>
                                          </p:val>
                                        </p:tav>
                                        <p:tav tm="100000">
                                          <p:val>
                                            <p:strVal val="ppt_x"/>
                                          </p:val>
                                        </p:tav>
                                      </p:tavLst>
                                    </p:anim>
                                    <p:anim calcmode="lin" valueType="num">
                                      <p:cBhvr additive="base">
                                        <p:cTn id="45" dur="500"/>
                                        <p:tgtEl>
                                          <p:spTgt spid="11"/>
                                        </p:tgtEl>
                                        <p:attrNameLst>
                                          <p:attrName>ppt_y</p:attrName>
                                        </p:attrNameLst>
                                      </p:cBhvr>
                                      <p:tavLst>
                                        <p:tav tm="0">
                                          <p:val>
                                            <p:strVal val="ppt_y"/>
                                          </p:val>
                                        </p:tav>
                                        <p:tav tm="100000">
                                          <p:val>
                                            <p:strVal val="1+ppt_h/2"/>
                                          </p:val>
                                        </p:tav>
                                      </p:tavLst>
                                    </p:anim>
                                    <p:set>
                                      <p:cBhvr>
                                        <p:cTn id="46"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p:bldP spid="5" grpId="0" animBg="1"/>
      <p:bldP spid="5" grpId="1" animBg="1"/>
      <p:bldP spid="7" grpId="0"/>
      <p:bldP spid="9" grpId="0"/>
      <p:bldP spid="11" grpId="0" animBg="1"/>
      <p:bldP spid="11"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1602</TotalTime>
  <Words>1459</Words>
  <Application>Microsoft Office PowerPoint</Application>
  <PresentationFormat>On-screen Show (4:3)</PresentationFormat>
  <Paragraphs>161</Paragraphs>
  <Slides>15</Slides>
  <Notes>1</Notes>
  <HiddenSlides>2</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A Few Housekeeping Items</vt:lpstr>
      <vt:lpstr>MOST POINTS ARE LOST TO:</vt:lpstr>
      <vt:lpstr>BE CAREFUL OF Commonly confused words</vt:lpstr>
      <vt:lpstr>Pronoun Problems</vt:lpstr>
      <vt:lpstr>Pronoun Problems  (examples from actual papers)</vt:lpstr>
      <vt:lpstr>Slide 6</vt:lpstr>
      <vt:lpstr>Slide 7</vt:lpstr>
      <vt:lpstr>Slide 8</vt:lpstr>
      <vt:lpstr>Slide 9</vt:lpstr>
      <vt:lpstr>Slide 10</vt:lpstr>
      <vt:lpstr>Slide 11</vt:lpstr>
      <vt:lpstr>Slide 12</vt:lpstr>
      <vt:lpstr>In-text to Works Cited Page</vt:lpstr>
      <vt:lpstr>   Works Cited</vt:lpstr>
      <vt:lpstr>Sample Works Cited page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Few Housekeeping Items</dc:title>
  <dc:creator>vwilliams</dc:creator>
  <cp:lastModifiedBy>vwilliams</cp:lastModifiedBy>
  <cp:revision>159</cp:revision>
  <dcterms:created xsi:type="dcterms:W3CDTF">2013-10-24T12:42:08Z</dcterms:created>
  <dcterms:modified xsi:type="dcterms:W3CDTF">2014-03-10T16:05:28Z</dcterms:modified>
</cp:coreProperties>
</file>