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6" r:id="rId2"/>
    <p:sldId id="257" r:id="rId3"/>
    <p:sldId id="258" r:id="rId4"/>
    <p:sldId id="259" r:id="rId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18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4CD58285-A19B-46CF-86A0-AB2A0BE215D8}" type="datetimeFigureOut">
              <a:rPr lang="en-US" smtClean="0"/>
              <a:t>2/12/2014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5196BA12-CD33-4A88-8844-6D51ECDB173D}"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96BF2A9-ADC3-41B3-A1D9-15BC00C81122}" type="datetimeFigureOut">
              <a:rPr lang="en-US" smtClean="0"/>
              <a:t>2/12/2014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3BAC75C-E074-44F7-8A9E-1C510F38D872}"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solidFill>
            <a:srgbClr val="FFFFFF"/>
          </a:solidFill>
          <a:ln/>
        </p:spPr>
      </p:sp>
      <p:sp>
        <p:nvSpPr>
          <p:cNvPr id="67587" name="Notes Placeholder 2"/>
          <p:cNvSpPr>
            <a:spLocks noGrp="1"/>
          </p:cNvSpPr>
          <p:nvPr>
            <p:ph type="body" idx="1"/>
          </p:nvPr>
        </p:nvSpPr>
        <p:spPr>
          <a:noFill/>
          <a:ln>
            <a:solidFill>
              <a:srgbClr val="000000"/>
            </a:solidFill>
          </a:ln>
        </p:spPr>
        <p:txBody>
          <a:bodyPr>
            <a:normAutofit lnSpcReduction="10000"/>
          </a:bodyPr>
          <a:lstStyle/>
          <a:p>
            <a:r>
              <a:rPr lang="en-US" smtClean="0">
                <a:latin typeface="Arial" pitchFamily="34" charset="0"/>
                <a:ea typeface="ＭＳ Ｐゴシック" pitchFamily="34" charset="-128"/>
              </a:rPr>
              <a:t>Works Cited Page: Books</a:t>
            </a:r>
          </a:p>
          <a:p>
            <a:endParaRPr lang="en-US" smtClean="0">
              <a:latin typeface="Arial" pitchFamily="34" charset="0"/>
              <a:ea typeface="ＭＳ Ｐゴシック" pitchFamily="34" charset="-128"/>
            </a:endParaRPr>
          </a:p>
          <a:p>
            <a:r>
              <a:rPr lang="en-US" smtClean="0">
                <a:latin typeface="Arial" pitchFamily="34" charset="0"/>
                <a:ea typeface="ＭＳ Ｐゴシック" pitchFamily="34" charset="-128"/>
              </a:rPr>
              <a:t>When you are gathering book sources, be sure to make note of the following bibliographic items: author name(s), book title, publication date, publisher, place of publication. The medium of publication for all </a:t>
            </a:r>
            <a:r>
              <a:rPr lang="ja-JP" altLang="en-US" smtClean="0">
                <a:latin typeface="Arial" pitchFamily="34" charset="0"/>
                <a:ea typeface="ＭＳ Ｐゴシック" pitchFamily="34" charset="-128"/>
              </a:rPr>
              <a:t>“</a:t>
            </a:r>
            <a:r>
              <a:rPr lang="en-US" altLang="ja-JP" smtClean="0">
                <a:latin typeface="Arial" pitchFamily="34" charset="0"/>
                <a:ea typeface="ＭＳ Ｐゴシック" pitchFamily="34" charset="-128"/>
              </a:rPr>
              <a:t>hard copy</a:t>
            </a:r>
            <a:r>
              <a:rPr lang="ja-JP" altLang="en-US" smtClean="0">
                <a:latin typeface="Arial" pitchFamily="34" charset="0"/>
                <a:ea typeface="ＭＳ Ｐゴシック" pitchFamily="34" charset="-128"/>
              </a:rPr>
              <a:t>”</a:t>
            </a:r>
            <a:r>
              <a:rPr lang="en-US" altLang="ja-JP" smtClean="0">
                <a:latin typeface="Arial" pitchFamily="34" charset="0"/>
                <a:ea typeface="ＭＳ Ｐゴシック" pitchFamily="34" charset="-128"/>
              </a:rPr>
              <a:t> books is Print.</a:t>
            </a:r>
          </a:p>
          <a:p>
            <a:endParaRPr lang="en-US" smtClean="0">
              <a:latin typeface="Arial" pitchFamily="34" charset="0"/>
              <a:ea typeface="ＭＳ Ｐゴシック" pitchFamily="34" charset="-128"/>
            </a:endParaRPr>
          </a:p>
          <a:p>
            <a:r>
              <a:rPr lang="en-US" smtClean="0">
                <a:latin typeface="Arial" pitchFamily="34" charset="0"/>
                <a:ea typeface="ＭＳ Ｐゴシック" pitchFamily="34" charset="-128"/>
              </a:rPr>
              <a:t>Book with More Than One Author</a:t>
            </a:r>
          </a:p>
          <a:p>
            <a:r>
              <a:rPr lang="en-US" smtClean="0">
                <a:latin typeface="Arial" pitchFamily="34" charset="0"/>
                <a:ea typeface="ＭＳ Ｐゴシック" pitchFamily="34" charset="-128"/>
              </a:rPr>
              <a:t>The first given name appears in last name, first name format; subsequent author names appear in first name last name format. If there are more than three authors, you may choose to list only the first author followed by the phrase et al. (Latin for "and others") in place of the subsequent authors' names, or you may list all the authors in the order in which their names appear on the title page. (Note that there is a period after </a:t>
            </a:r>
            <a:r>
              <a:rPr lang="ja-JP" altLang="en-US" smtClean="0">
                <a:latin typeface="Arial" pitchFamily="34" charset="0"/>
                <a:ea typeface="ＭＳ Ｐゴシック" pitchFamily="34" charset="-128"/>
              </a:rPr>
              <a:t>“</a:t>
            </a:r>
            <a:r>
              <a:rPr lang="en-US" altLang="ja-JP" smtClean="0">
                <a:latin typeface="Arial" pitchFamily="34" charset="0"/>
                <a:ea typeface="ＭＳ Ｐゴシック" pitchFamily="34" charset="-128"/>
              </a:rPr>
              <a:t>al</a:t>
            </a:r>
            <a:r>
              <a:rPr lang="ja-JP" altLang="en-US" smtClean="0">
                <a:latin typeface="Arial" pitchFamily="34" charset="0"/>
                <a:ea typeface="ＭＳ Ｐゴシック" pitchFamily="34" charset="-128"/>
              </a:rPr>
              <a:t>”</a:t>
            </a:r>
            <a:r>
              <a:rPr lang="en-US" altLang="ja-JP" smtClean="0">
                <a:latin typeface="Arial" pitchFamily="34" charset="0"/>
                <a:ea typeface="ＭＳ Ｐゴシック" pitchFamily="34" charset="-128"/>
              </a:rPr>
              <a:t> in </a:t>
            </a:r>
            <a:r>
              <a:rPr lang="ja-JP" altLang="en-US" smtClean="0">
                <a:latin typeface="Arial" pitchFamily="34" charset="0"/>
                <a:ea typeface="ＭＳ Ｐゴシック" pitchFamily="34" charset="-128"/>
              </a:rPr>
              <a:t>“</a:t>
            </a:r>
            <a:r>
              <a:rPr lang="en-US" altLang="ja-JP" smtClean="0">
                <a:latin typeface="Arial" pitchFamily="34" charset="0"/>
                <a:ea typeface="ＭＳ Ｐゴシック" pitchFamily="34" charset="-128"/>
              </a:rPr>
              <a:t>et al.</a:t>
            </a:r>
            <a:r>
              <a:rPr lang="ja-JP" altLang="en-US" smtClean="0">
                <a:latin typeface="Arial" pitchFamily="34" charset="0"/>
                <a:ea typeface="ＭＳ Ｐゴシック" pitchFamily="34" charset="-128"/>
              </a:rPr>
              <a:t>”</a:t>
            </a:r>
            <a:r>
              <a:rPr lang="en-US" altLang="ja-JP" smtClean="0">
                <a:latin typeface="Arial" pitchFamily="34" charset="0"/>
                <a:ea typeface="ＭＳ Ｐゴシック" pitchFamily="34" charset="-128"/>
              </a:rPr>
              <a:t> Also note that there is never a period after the </a:t>
            </a:r>
            <a:r>
              <a:rPr lang="ja-JP" altLang="en-US" smtClean="0">
                <a:latin typeface="Arial" pitchFamily="34" charset="0"/>
                <a:ea typeface="ＭＳ Ｐゴシック" pitchFamily="34" charset="-128"/>
              </a:rPr>
              <a:t>“</a:t>
            </a:r>
            <a:r>
              <a:rPr lang="en-US" altLang="ja-JP" smtClean="0">
                <a:latin typeface="Arial" pitchFamily="34" charset="0"/>
                <a:ea typeface="ＭＳ Ｐゴシック" pitchFamily="34" charset="-128"/>
              </a:rPr>
              <a:t>et</a:t>
            </a:r>
            <a:r>
              <a:rPr lang="ja-JP" altLang="en-US" smtClean="0">
                <a:latin typeface="Arial" pitchFamily="34" charset="0"/>
                <a:ea typeface="ＭＳ Ｐゴシック" pitchFamily="34" charset="-128"/>
              </a:rPr>
              <a:t>”</a:t>
            </a:r>
            <a:r>
              <a:rPr lang="en-US" altLang="ja-JP" smtClean="0">
                <a:latin typeface="Arial" pitchFamily="34" charset="0"/>
                <a:ea typeface="ＭＳ Ｐゴシック" pitchFamily="34" charset="-128"/>
              </a:rPr>
              <a:t> in </a:t>
            </a:r>
            <a:r>
              <a:rPr lang="ja-JP" altLang="en-US" smtClean="0">
                <a:latin typeface="Arial" pitchFamily="34" charset="0"/>
                <a:ea typeface="ＭＳ Ｐゴシック" pitchFamily="34" charset="-128"/>
              </a:rPr>
              <a:t>“</a:t>
            </a:r>
            <a:r>
              <a:rPr lang="en-US" altLang="ja-JP" smtClean="0">
                <a:latin typeface="Arial" pitchFamily="34" charset="0"/>
                <a:ea typeface="ＭＳ Ｐゴシック" pitchFamily="34" charset="-128"/>
              </a:rPr>
              <a:t>et al.</a:t>
            </a:r>
            <a:r>
              <a:rPr lang="ja-JP" altLang="en-US" smtClean="0">
                <a:latin typeface="Arial" pitchFamily="34" charset="0"/>
                <a:ea typeface="ＭＳ Ｐゴシック" pitchFamily="34" charset="-128"/>
              </a:rPr>
              <a:t>”</a:t>
            </a:r>
            <a:r>
              <a:rPr lang="en-US" altLang="ja-JP" smtClean="0">
                <a:latin typeface="Arial" pitchFamily="34" charset="0"/>
                <a:ea typeface="ＭＳ Ｐゴシック" pitchFamily="34" charset="-128"/>
              </a:rPr>
              <a:t>).</a:t>
            </a:r>
          </a:p>
          <a:p>
            <a:endParaRPr lang="en-US" smtClean="0">
              <a:latin typeface="Arial" pitchFamily="34" charset="0"/>
              <a:ea typeface="ＭＳ Ｐゴシック" pitchFamily="34" charset="-128"/>
            </a:endParaRPr>
          </a:p>
          <a:p>
            <a:r>
              <a:rPr lang="en-US" smtClean="0">
                <a:latin typeface="Arial" pitchFamily="34" charset="0"/>
                <a:ea typeface="ＭＳ Ｐゴシック" pitchFamily="34" charset="-128"/>
              </a:rPr>
              <a:t>Two or More Books by the Same Author</a:t>
            </a:r>
          </a:p>
          <a:p>
            <a:r>
              <a:rPr lang="en-US" smtClean="0">
                <a:latin typeface="Arial" pitchFamily="34" charset="0"/>
                <a:ea typeface="ＭＳ Ｐゴシック" pitchFamily="34" charset="-128"/>
              </a:rPr>
              <a:t>List works alphabetically by title. (Remember to ignore articles like A, An, and The.) Provide the author</a:t>
            </a:r>
            <a:r>
              <a:rPr lang="ja-JP" altLang="en-US" smtClean="0">
                <a:latin typeface="Arial" pitchFamily="34" charset="0"/>
                <a:ea typeface="ＭＳ Ｐゴシック" pitchFamily="34" charset="-128"/>
              </a:rPr>
              <a:t>ﾕ</a:t>
            </a:r>
            <a:r>
              <a:rPr lang="en-US" altLang="ja-JP" smtClean="0">
                <a:latin typeface="Arial" pitchFamily="34" charset="0"/>
                <a:ea typeface="ＭＳ Ｐゴシック" pitchFamily="34" charset="-128"/>
              </a:rPr>
              <a:t>s name in last name, first name format for the first entry only. For each subsequent entry by the same author, use three hyphens and a period.</a:t>
            </a:r>
          </a:p>
          <a:p>
            <a:endParaRPr lang="en-US" smtClean="0">
              <a:latin typeface="Arial" pitchFamily="34" charset="0"/>
              <a:ea typeface="ＭＳ Ｐゴシック" pitchFamily="34" charset="-128"/>
            </a:endParaRPr>
          </a:p>
          <a:p>
            <a:r>
              <a:rPr lang="en-US" smtClean="0">
                <a:latin typeface="Arial" pitchFamily="34" charset="0"/>
                <a:ea typeface="ＭＳ Ｐゴシック" pitchFamily="34" charset="-128"/>
              </a:rPr>
              <a:t>There are many other possible factors that may arise when citing books. For a more complete list of rules and examples see the OWL</a:t>
            </a:r>
            <a:r>
              <a:rPr lang="ja-JP" altLang="en-US" smtClean="0">
                <a:latin typeface="Arial" pitchFamily="34" charset="0"/>
                <a:ea typeface="ＭＳ Ｐゴシック" pitchFamily="34" charset="-128"/>
              </a:rPr>
              <a:t>’</a:t>
            </a:r>
            <a:r>
              <a:rPr lang="en-US" altLang="ja-JP" smtClean="0">
                <a:latin typeface="Arial" pitchFamily="34" charset="0"/>
                <a:ea typeface="ＭＳ Ｐゴシック" pitchFamily="34" charset="-128"/>
              </a:rPr>
              <a:t>s </a:t>
            </a:r>
            <a:r>
              <a:rPr lang="ja-JP" altLang="en-US" smtClean="0">
                <a:latin typeface="Arial" pitchFamily="34" charset="0"/>
                <a:ea typeface="ＭＳ Ｐゴシック" pitchFamily="34" charset="-128"/>
              </a:rPr>
              <a:t>“</a:t>
            </a:r>
            <a:r>
              <a:rPr lang="en-US" altLang="ja-JP" smtClean="0">
                <a:latin typeface="Arial" pitchFamily="34" charset="0"/>
                <a:ea typeface="ＭＳ Ｐゴシック" pitchFamily="34" charset="-128"/>
              </a:rPr>
              <a:t>MLA 2009 Works Cited Page: Books</a:t>
            </a:r>
            <a:r>
              <a:rPr lang="ja-JP" altLang="en-US" smtClean="0">
                <a:latin typeface="Arial" pitchFamily="34" charset="0"/>
                <a:ea typeface="ＭＳ Ｐゴシック" pitchFamily="34" charset="-128"/>
              </a:rPr>
              <a:t>”</a:t>
            </a:r>
            <a:r>
              <a:rPr lang="en-US" altLang="ja-JP" smtClean="0">
                <a:latin typeface="Arial" pitchFamily="34" charset="0"/>
                <a:ea typeface="ＭＳ Ｐゴシック" pitchFamily="34" charset="-128"/>
              </a:rPr>
              <a:t> at http://owl.english.purdue.edu/owl/resource/747/06/.</a:t>
            </a:r>
            <a:endParaRPr lang="en-US" smtClean="0">
              <a:latin typeface="Arial" pitchFamily="34" charset="0"/>
              <a:ea typeface="ＭＳ Ｐゴシック" pitchFamily="34" charset="-128"/>
            </a:endParaRPr>
          </a:p>
        </p:txBody>
      </p:sp>
      <p:sp>
        <p:nvSpPr>
          <p:cNvPr id="67588" name="Slide Number Placeholder 3"/>
          <p:cNvSpPr txBox="1">
            <a:spLocks noGrp="1"/>
          </p:cNvSpPr>
          <p:nvPr/>
        </p:nvSpPr>
        <p:spPr bwMode="auto">
          <a:xfrm>
            <a:off x="3971926" y="8831264"/>
            <a:ext cx="3038475" cy="465137"/>
          </a:xfrm>
          <a:prstGeom prst="rect">
            <a:avLst/>
          </a:prstGeom>
          <a:noFill/>
          <a:ln w="9525">
            <a:noFill/>
            <a:miter lim="800000"/>
            <a:headEnd/>
            <a:tailEnd/>
          </a:ln>
        </p:spPr>
        <p:txBody>
          <a:bodyPr lIns="93172" tIns="46587" rIns="93172" bIns="46587" anchor="b"/>
          <a:lstStyle/>
          <a:p>
            <a:pPr algn="r" eaLnBrk="0" hangingPunct="0"/>
            <a:fld id="{2AF87671-9CAD-4718-918D-43A4670C1FF8}" type="slidenum">
              <a:rPr lang="en-US" sz="1200"/>
              <a:pPr algn="r" eaLnBrk="0" hangingPunct="0"/>
              <a:t>2</a:t>
            </a:fld>
            <a:endParaRPr lang="en-U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solidFill>
            <a:srgbClr val="FFFFFF"/>
          </a:solidFill>
          <a:ln/>
        </p:spPr>
      </p:sp>
      <p:sp>
        <p:nvSpPr>
          <p:cNvPr id="68611" name="Notes Placeholder 2"/>
          <p:cNvSpPr>
            <a:spLocks noGrp="1"/>
          </p:cNvSpPr>
          <p:nvPr>
            <p:ph type="body" idx="1"/>
          </p:nvPr>
        </p:nvSpPr>
        <p:spPr>
          <a:noFill/>
          <a:ln>
            <a:solidFill>
              <a:srgbClr val="000000"/>
            </a:solidFill>
          </a:ln>
        </p:spPr>
        <p:txBody>
          <a:bodyPr/>
          <a:lstStyle/>
          <a:p>
            <a:r>
              <a:rPr lang="en-US" b="1" smtClean="0">
                <a:latin typeface="Arial" pitchFamily="34" charset="0"/>
                <a:ea typeface="ＭＳ Ｐゴシック" pitchFamily="34" charset="-128"/>
              </a:rPr>
              <a:t>Article in a Magazine</a:t>
            </a:r>
          </a:p>
          <a:p>
            <a:r>
              <a:rPr lang="en-US" smtClean="0">
                <a:latin typeface="Verdana" pitchFamily="34" charset="0"/>
                <a:ea typeface="ＭＳ Ｐゴシック" pitchFamily="34" charset="-128"/>
              </a:rPr>
              <a:t>Cite by listing the article's author, putting the title of the article in quotations marks, and italicizing the periodical title. Follow with the date of publication. Remember to abbreviate the month. Please note the first example on this slide.</a:t>
            </a:r>
            <a:endParaRPr lang="en-US" b="1" smtClean="0">
              <a:latin typeface="Arial" pitchFamily="34" charset="0"/>
              <a:ea typeface="ＭＳ Ｐゴシック" pitchFamily="34" charset="-128"/>
            </a:endParaRPr>
          </a:p>
          <a:p>
            <a:endParaRPr lang="en-US" b="1" smtClean="0">
              <a:latin typeface="Arial" pitchFamily="34" charset="0"/>
              <a:ea typeface="ＭＳ Ｐゴシック" pitchFamily="34" charset="-128"/>
            </a:endParaRPr>
          </a:p>
          <a:p>
            <a:r>
              <a:rPr lang="en-US" b="1" smtClean="0">
                <a:latin typeface="Arial" pitchFamily="34" charset="0"/>
                <a:ea typeface="ＭＳ Ｐゴシック" pitchFamily="34" charset="-128"/>
              </a:rPr>
              <a:t>An Article in a Scholarly Journal</a:t>
            </a:r>
          </a:p>
          <a:p>
            <a:r>
              <a:rPr lang="en-US" smtClean="0">
                <a:latin typeface="Verdana" pitchFamily="34" charset="0"/>
                <a:ea typeface="ＭＳ Ｐゴシック" pitchFamily="34" charset="-128"/>
              </a:rPr>
              <a:t>In previous years, MLA required that researchers determine whether or not a scholarly journal employed continuous pagination (page numbers began at page one in the first issue of the years and page numbers took up where they left off in subsequent ones) or non-continuous pagination (page numbers begin at page one in every subsequent issue) in order to determine whether or not to include issue numbers in bibliographic entries. </a:t>
            </a:r>
            <a:r>
              <a:rPr lang="en-US" i="1" smtClean="0">
                <a:latin typeface="Arial" pitchFamily="34" charset="0"/>
                <a:ea typeface="ＭＳ Ｐゴシック" pitchFamily="34" charset="-128"/>
              </a:rPr>
              <a:t>The MLA Handbook for Writers of Research Papers</a:t>
            </a:r>
            <a:r>
              <a:rPr lang="en-US" smtClean="0">
                <a:latin typeface="Verdana" pitchFamily="34" charset="0"/>
                <a:ea typeface="ＭＳ Ｐゴシック" pitchFamily="34" charset="-128"/>
              </a:rPr>
              <a:t> 7th edition (2009) eliminates this step. Always provide issue numbers, when available. Please note the second example on this slide.</a:t>
            </a:r>
          </a:p>
          <a:p>
            <a:endParaRPr lang="en-US" smtClean="0">
              <a:latin typeface="Verdana" pitchFamily="34" charset="0"/>
              <a:ea typeface="ＭＳ Ｐゴシック" pitchFamily="34" charset="-128"/>
            </a:endParaRPr>
          </a:p>
          <a:p>
            <a:r>
              <a:rPr lang="en-US" smtClean="0">
                <a:latin typeface="Verdana" pitchFamily="34" charset="0"/>
                <a:ea typeface="ＭＳ Ｐゴシック" pitchFamily="34" charset="-128"/>
              </a:rPr>
              <a:t>There are many other types of periodical publication. For a more thorough list of examples, please see the OWL</a:t>
            </a:r>
            <a:r>
              <a:rPr lang="ja-JP" altLang="en-US" smtClean="0">
                <a:latin typeface="Verdana" pitchFamily="34" charset="0"/>
                <a:ea typeface="ＭＳ Ｐゴシック" pitchFamily="34" charset="-128"/>
              </a:rPr>
              <a:t>’</a:t>
            </a:r>
            <a:r>
              <a:rPr lang="en-US" altLang="ja-JP" smtClean="0">
                <a:latin typeface="Verdana" pitchFamily="34" charset="0"/>
                <a:ea typeface="ＭＳ Ｐゴシック" pitchFamily="34" charset="-128"/>
              </a:rPr>
              <a:t>s </a:t>
            </a:r>
            <a:r>
              <a:rPr lang="ja-JP" altLang="en-US" smtClean="0">
                <a:latin typeface="Verdana" pitchFamily="34" charset="0"/>
                <a:ea typeface="ＭＳ Ｐゴシック" pitchFamily="34" charset="-128"/>
              </a:rPr>
              <a:t>“</a:t>
            </a:r>
            <a:r>
              <a:rPr lang="en-US" altLang="ja-JP" b="1" smtClean="0">
                <a:solidFill>
                  <a:srgbClr val="70471D"/>
                </a:solidFill>
                <a:latin typeface="Arial" pitchFamily="34" charset="0"/>
                <a:ea typeface="ＭＳ Ｐゴシック" pitchFamily="34" charset="-128"/>
              </a:rPr>
              <a:t>MLA 2009 Works Cited: Periodicals</a:t>
            </a:r>
            <a:r>
              <a:rPr lang="ja-JP" altLang="en-US" smtClean="0">
                <a:latin typeface="Verdana" pitchFamily="34" charset="0"/>
                <a:ea typeface="ＭＳ Ｐゴシック" pitchFamily="34" charset="-128"/>
              </a:rPr>
              <a:t>”</a:t>
            </a:r>
            <a:r>
              <a:rPr lang="en-US" altLang="ja-JP" smtClean="0">
                <a:latin typeface="Verdana" pitchFamily="34" charset="0"/>
                <a:ea typeface="ＭＳ Ｐゴシック" pitchFamily="34" charset="-128"/>
              </a:rPr>
              <a:t> at </a:t>
            </a:r>
            <a:r>
              <a:rPr lang="en-US" altLang="ja-JP" smtClean="0">
                <a:latin typeface="Arial" pitchFamily="34" charset="0"/>
                <a:ea typeface="ＭＳ Ｐゴシック" pitchFamily="34" charset="-128"/>
              </a:rPr>
              <a:t>http://owl.english.purdue.edu/owl/resource/747/07/</a:t>
            </a:r>
            <a:endParaRPr lang="en-US" smtClean="0">
              <a:latin typeface="Arial" pitchFamily="34" charset="0"/>
              <a:ea typeface="ＭＳ Ｐゴシック" pitchFamily="34" charset="-128"/>
            </a:endParaRPr>
          </a:p>
        </p:txBody>
      </p:sp>
      <p:sp>
        <p:nvSpPr>
          <p:cNvPr id="68612" name="Slide Number Placeholder 3"/>
          <p:cNvSpPr txBox="1">
            <a:spLocks noGrp="1"/>
          </p:cNvSpPr>
          <p:nvPr/>
        </p:nvSpPr>
        <p:spPr bwMode="auto">
          <a:xfrm>
            <a:off x="3971926" y="8831264"/>
            <a:ext cx="3038475" cy="465137"/>
          </a:xfrm>
          <a:prstGeom prst="rect">
            <a:avLst/>
          </a:prstGeom>
          <a:noFill/>
          <a:ln w="9525">
            <a:noFill/>
            <a:miter lim="800000"/>
            <a:headEnd/>
            <a:tailEnd/>
          </a:ln>
        </p:spPr>
        <p:txBody>
          <a:bodyPr lIns="93172" tIns="46587" rIns="93172" bIns="46587" anchor="b"/>
          <a:lstStyle/>
          <a:p>
            <a:pPr algn="r" eaLnBrk="0" hangingPunct="0"/>
            <a:fld id="{08016269-81F7-427E-935A-68E964508C78}" type="slidenum">
              <a:rPr lang="en-US" sz="1200"/>
              <a:pPr algn="r" eaLnBrk="0" hangingPunct="0"/>
              <a:t>3</a:t>
            </a:fld>
            <a:endParaRPr lang="en-U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solidFill>
            <a:srgbClr val="FFFFFF"/>
          </a:solidFill>
          <a:ln/>
        </p:spPr>
      </p:sp>
      <p:sp>
        <p:nvSpPr>
          <p:cNvPr id="69635" name="Notes Placeholder 2"/>
          <p:cNvSpPr>
            <a:spLocks noGrp="1"/>
          </p:cNvSpPr>
          <p:nvPr>
            <p:ph type="body" idx="1"/>
          </p:nvPr>
        </p:nvSpPr>
        <p:spPr>
          <a:noFill/>
          <a:ln>
            <a:solidFill>
              <a:srgbClr val="000000"/>
            </a:solidFill>
          </a:ln>
        </p:spPr>
        <p:txBody>
          <a:bodyPr>
            <a:normAutofit fontScale="85000" lnSpcReduction="10000"/>
          </a:bodyPr>
          <a:lstStyle/>
          <a:p>
            <a:r>
              <a:rPr lang="en-US" b="1" smtClean="0">
                <a:solidFill>
                  <a:srgbClr val="70471D"/>
                </a:solidFill>
                <a:latin typeface="Arial" pitchFamily="34" charset="0"/>
                <a:ea typeface="ＭＳ Ｐゴシック" pitchFamily="34" charset="-128"/>
              </a:rPr>
              <a:t>Works Cited: Electronic Sources (Web Publications)</a:t>
            </a:r>
          </a:p>
          <a:p>
            <a:r>
              <a:rPr lang="en-US" smtClean="0">
                <a:solidFill>
                  <a:srgbClr val="70471D"/>
                </a:solidFill>
                <a:latin typeface="Arial" pitchFamily="34" charset="0"/>
                <a:ea typeface="ＭＳ Ｐゴシック" pitchFamily="34" charset="-128"/>
              </a:rPr>
              <a:t>MLA lists electronic sources as </a:t>
            </a:r>
            <a:r>
              <a:rPr lang="en-US" i="1" smtClean="0">
                <a:solidFill>
                  <a:srgbClr val="70471D"/>
                </a:solidFill>
                <a:latin typeface="Arial" pitchFamily="34" charset="0"/>
                <a:ea typeface="ＭＳ Ｐゴシック" pitchFamily="34" charset="-128"/>
              </a:rPr>
              <a:t>Web Publications</a:t>
            </a:r>
            <a:r>
              <a:rPr lang="en-US" smtClean="0">
                <a:solidFill>
                  <a:srgbClr val="70471D"/>
                </a:solidFill>
                <a:latin typeface="Arial" pitchFamily="34" charset="0"/>
                <a:ea typeface="ＭＳ Ｐゴシック" pitchFamily="34" charset="-128"/>
              </a:rPr>
              <a:t>. Thus, when including the medium of publication for electronic sources, list the medium as </a:t>
            </a:r>
            <a:r>
              <a:rPr lang="en-US" i="1" smtClean="0">
                <a:solidFill>
                  <a:srgbClr val="70471D"/>
                </a:solidFill>
                <a:latin typeface="Arial" pitchFamily="34" charset="0"/>
                <a:ea typeface="ＭＳ Ｐゴシック" pitchFamily="34" charset="-128"/>
              </a:rPr>
              <a:t>Web</a:t>
            </a:r>
            <a:r>
              <a:rPr lang="en-US" smtClean="0">
                <a:solidFill>
                  <a:srgbClr val="70471D"/>
                </a:solidFill>
                <a:latin typeface="Arial" pitchFamily="34" charset="0"/>
                <a:ea typeface="ＭＳ Ｐゴシック" pitchFamily="34" charset="-128"/>
              </a:rPr>
              <a:t>.</a:t>
            </a:r>
          </a:p>
          <a:p>
            <a:endParaRPr lang="en-US" smtClean="0">
              <a:solidFill>
                <a:srgbClr val="70471D"/>
              </a:solidFill>
              <a:latin typeface="Arial" pitchFamily="34" charset="0"/>
              <a:ea typeface="ＭＳ Ｐゴシック" pitchFamily="34" charset="-128"/>
            </a:endParaRPr>
          </a:p>
          <a:p>
            <a:r>
              <a:rPr lang="en-US" b="1" smtClean="0">
                <a:latin typeface="Arial" pitchFamily="34" charset="0"/>
                <a:ea typeface="ＭＳ Ｐゴシック" pitchFamily="34" charset="-128"/>
              </a:rPr>
              <a:t>Citing an Entire Web Site</a:t>
            </a:r>
          </a:p>
          <a:p>
            <a:r>
              <a:rPr lang="en-US" smtClean="0">
                <a:latin typeface="Arial" pitchFamily="34" charset="0"/>
                <a:ea typeface="ＭＳ Ｐゴシック" pitchFamily="34" charset="-128"/>
              </a:rPr>
              <a:t>It is necessary to list your date of access because web postings are often updated, and information available on one date may no longer be available later. Be sure to include the complete address for the site. Remember to use </a:t>
            </a:r>
            <a:r>
              <a:rPr lang="en-US" i="1" smtClean="0">
                <a:latin typeface="Arial" pitchFamily="34" charset="0"/>
                <a:ea typeface="ＭＳ Ｐゴシック" pitchFamily="34" charset="-128"/>
              </a:rPr>
              <a:t>n.p.</a:t>
            </a:r>
            <a:r>
              <a:rPr lang="en-US" smtClean="0">
                <a:latin typeface="Arial" pitchFamily="34" charset="0"/>
                <a:ea typeface="ＭＳ Ｐゴシック" pitchFamily="34" charset="-128"/>
              </a:rPr>
              <a:t> if no publisher name is available and </a:t>
            </a:r>
            <a:r>
              <a:rPr lang="en-US" i="1" smtClean="0">
                <a:latin typeface="Arial" pitchFamily="34" charset="0"/>
                <a:ea typeface="ＭＳ Ｐゴシック" pitchFamily="34" charset="-128"/>
              </a:rPr>
              <a:t>n.d.</a:t>
            </a:r>
            <a:r>
              <a:rPr lang="en-US" smtClean="0">
                <a:latin typeface="Arial" pitchFamily="34" charset="0"/>
                <a:ea typeface="ＭＳ Ｐゴシック" pitchFamily="34" charset="-128"/>
              </a:rPr>
              <a:t> if not publishing date is given.</a:t>
            </a:r>
            <a:endParaRPr lang="en-US" smtClean="0">
              <a:solidFill>
                <a:srgbClr val="70471D"/>
              </a:solidFill>
              <a:latin typeface="Arial" pitchFamily="34" charset="0"/>
              <a:ea typeface="ＭＳ Ｐゴシック" pitchFamily="34" charset="-128"/>
            </a:endParaRPr>
          </a:p>
          <a:p>
            <a:endParaRPr lang="en-US" smtClean="0">
              <a:solidFill>
                <a:srgbClr val="70471D"/>
              </a:solidFill>
              <a:latin typeface="Arial" pitchFamily="34" charset="0"/>
              <a:ea typeface="ＭＳ Ｐゴシック" pitchFamily="34" charset="-128"/>
            </a:endParaRPr>
          </a:p>
          <a:p>
            <a:r>
              <a:rPr lang="en-US" smtClean="0">
                <a:solidFill>
                  <a:srgbClr val="70471D"/>
                </a:solidFill>
                <a:latin typeface="Arial" pitchFamily="34" charset="0"/>
                <a:ea typeface="ＭＳ Ｐゴシック" pitchFamily="34" charset="-128"/>
              </a:rPr>
              <a:t>It is always a good idea to maintain personal copies of electronic information, when possible. It is good practice to print or save Web pages or, better, using a program like Adobe Acrobat, to keep your own copies for future reference. Most Web browsers will include URL/electronic address information when you print, which makes later reference easy. Also, you might use the Bookmark function in your Web browser in order to return to documents more easily.</a:t>
            </a:r>
          </a:p>
          <a:p>
            <a:endParaRPr lang="en-US" smtClean="0">
              <a:solidFill>
                <a:srgbClr val="70471D"/>
              </a:solidFill>
              <a:latin typeface="Arial" pitchFamily="34" charset="0"/>
              <a:ea typeface="ＭＳ Ｐゴシック" pitchFamily="34" charset="-128"/>
            </a:endParaRPr>
          </a:p>
          <a:p>
            <a:r>
              <a:rPr lang="en-US" b="1" smtClean="0">
                <a:latin typeface="Arial" pitchFamily="34" charset="0"/>
                <a:ea typeface="ＭＳ Ｐゴシック" pitchFamily="34" charset="-128"/>
              </a:rPr>
              <a:t>Important Note on the Use of URLs in MLA</a:t>
            </a:r>
          </a:p>
          <a:p>
            <a:r>
              <a:rPr lang="en-US" smtClean="0">
                <a:latin typeface="Arial" pitchFamily="34" charset="0"/>
                <a:ea typeface="ＭＳ Ｐゴシック" pitchFamily="34" charset="-128"/>
              </a:rPr>
              <a:t>MLA no longer requires the use of URLs in MLA citations. Because Web addresses are not static (i.e. they change often) and because documents sometimes appear in multiple places on the Web (e.g. on multiple databases), MLA explains that most readers can find electronic sources via title or author searches in Internet Search Engines.</a:t>
            </a:r>
          </a:p>
          <a:p>
            <a:r>
              <a:rPr lang="en-US" i="1" smtClean="0">
                <a:latin typeface="Arial" pitchFamily="34" charset="0"/>
                <a:ea typeface="ＭＳ Ｐゴシック" pitchFamily="34" charset="-128"/>
              </a:rPr>
              <a:t>For instructors or editors that still wish to require the use of URLs</a:t>
            </a:r>
            <a:r>
              <a:rPr lang="en-US" smtClean="0">
                <a:latin typeface="Arial" pitchFamily="34" charset="0"/>
                <a:ea typeface="ＭＳ Ｐゴシック" pitchFamily="34" charset="-128"/>
              </a:rPr>
              <a:t>, MLA suggests that the URL appear in angle brackets after the date of access. Break URLs only after slashes. </a:t>
            </a:r>
            <a:r>
              <a:rPr lang="en-US" b="1" smtClean="0">
                <a:latin typeface="Arial" pitchFamily="34" charset="0"/>
                <a:ea typeface="ＭＳ Ｐゴシック" pitchFamily="34" charset="-128"/>
              </a:rPr>
              <a:t>See previous slide comment.</a:t>
            </a:r>
            <a:endParaRPr lang="en-US" smtClean="0">
              <a:latin typeface="Arial" pitchFamily="34" charset="0"/>
              <a:ea typeface="ＭＳ Ｐゴシック" pitchFamily="34" charset="-128"/>
            </a:endParaRPr>
          </a:p>
          <a:p>
            <a:endParaRPr lang="en-US" smtClean="0">
              <a:latin typeface="Arial" pitchFamily="34" charset="0"/>
              <a:ea typeface="ＭＳ Ｐゴシック" pitchFamily="34" charset="-128"/>
            </a:endParaRPr>
          </a:p>
          <a:p>
            <a:r>
              <a:rPr lang="en-US" smtClean="0">
                <a:latin typeface="Arial" pitchFamily="34" charset="0"/>
                <a:ea typeface="ＭＳ Ｐゴシック" pitchFamily="34" charset="-128"/>
              </a:rPr>
              <a:t>There are many other possible kinds of sources that can be cited from the Internet. For a more thorough list of examples, see the OWL</a:t>
            </a:r>
            <a:r>
              <a:rPr lang="ja-JP" altLang="en-US" smtClean="0">
                <a:latin typeface="Arial" pitchFamily="34" charset="0"/>
                <a:ea typeface="ＭＳ Ｐゴシック" pitchFamily="34" charset="-128"/>
              </a:rPr>
              <a:t>’</a:t>
            </a:r>
            <a:r>
              <a:rPr lang="en-US" altLang="ja-JP" smtClean="0">
                <a:latin typeface="Arial" pitchFamily="34" charset="0"/>
                <a:ea typeface="ＭＳ Ｐゴシック" pitchFamily="34" charset="-128"/>
              </a:rPr>
              <a:t>s </a:t>
            </a:r>
            <a:r>
              <a:rPr lang="ja-JP" altLang="en-US" smtClean="0">
                <a:latin typeface="Arial" pitchFamily="34" charset="0"/>
                <a:ea typeface="ＭＳ Ｐゴシック" pitchFamily="34" charset="-128"/>
              </a:rPr>
              <a:t>“</a:t>
            </a:r>
            <a:r>
              <a:rPr lang="en-US" altLang="ja-JP" b="1" smtClean="0">
                <a:solidFill>
                  <a:srgbClr val="70471D"/>
                </a:solidFill>
                <a:latin typeface="Arial" pitchFamily="34" charset="0"/>
                <a:ea typeface="ＭＳ Ｐゴシック" pitchFamily="34" charset="-128"/>
              </a:rPr>
              <a:t>MLA 2009 Works Cited: Electronic Sources (Web Publications)</a:t>
            </a:r>
            <a:r>
              <a:rPr lang="ja-JP" altLang="en-US" smtClean="0">
                <a:latin typeface="Arial" pitchFamily="34" charset="0"/>
                <a:ea typeface="ＭＳ Ｐゴシック" pitchFamily="34" charset="-128"/>
              </a:rPr>
              <a:t>”</a:t>
            </a:r>
            <a:r>
              <a:rPr lang="en-US" altLang="ja-JP" smtClean="0">
                <a:latin typeface="Arial" pitchFamily="34" charset="0"/>
                <a:ea typeface="ＭＳ Ｐゴシック" pitchFamily="34" charset="-128"/>
              </a:rPr>
              <a:t> at http://owl.english.purdue.edu/owl/resource/747/08/</a:t>
            </a:r>
            <a:endParaRPr lang="en-US" smtClean="0">
              <a:latin typeface="Arial" pitchFamily="34" charset="0"/>
              <a:ea typeface="ＭＳ Ｐゴシック" pitchFamily="34" charset="-128"/>
            </a:endParaRPr>
          </a:p>
        </p:txBody>
      </p:sp>
      <p:sp>
        <p:nvSpPr>
          <p:cNvPr id="69636" name="Slide Number Placeholder 3"/>
          <p:cNvSpPr txBox="1">
            <a:spLocks noGrp="1"/>
          </p:cNvSpPr>
          <p:nvPr/>
        </p:nvSpPr>
        <p:spPr bwMode="auto">
          <a:xfrm>
            <a:off x="3971926" y="8831264"/>
            <a:ext cx="3038475" cy="465137"/>
          </a:xfrm>
          <a:prstGeom prst="rect">
            <a:avLst/>
          </a:prstGeom>
          <a:noFill/>
          <a:ln w="9525">
            <a:noFill/>
            <a:miter lim="800000"/>
            <a:headEnd/>
            <a:tailEnd/>
          </a:ln>
        </p:spPr>
        <p:txBody>
          <a:bodyPr lIns="93172" tIns="46587" rIns="93172" bIns="46587" anchor="b"/>
          <a:lstStyle/>
          <a:p>
            <a:pPr algn="r" eaLnBrk="0" hangingPunct="0"/>
            <a:fld id="{3FA82ADD-0B7C-474E-B2AD-83EDCB87D95F}" type="slidenum">
              <a:rPr lang="en-US" sz="1200"/>
              <a:pPr algn="r" eaLnBrk="0" hangingPunct="0"/>
              <a:t>4</a:t>
            </a:fld>
            <a:endParaRPr 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8415EA-BA59-4240-9520-46F2444C6C78}" type="datetimeFigureOut">
              <a:rPr lang="en-US" smtClean="0"/>
              <a:t>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5AF22F-D8A5-4A33-B8AA-6849BC3E1EE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8415EA-BA59-4240-9520-46F2444C6C78}" type="datetimeFigureOut">
              <a:rPr lang="en-US" smtClean="0"/>
              <a:t>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5AF22F-D8A5-4A33-B8AA-6849BC3E1EE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8415EA-BA59-4240-9520-46F2444C6C78}" type="datetimeFigureOut">
              <a:rPr lang="en-US" smtClean="0"/>
              <a:t>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5AF22F-D8A5-4A33-B8AA-6849BC3E1EE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8415EA-BA59-4240-9520-46F2444C6C78}" type="datetimeFigureOut">
              <a:rPr lang="en-US" smtClean="0"/>
              <a:t>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5AF22F-D8A5-4A33-B8AA-6849BC3E1EE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8415EA-BA59-4240-9520-46F2444C6C78}" type="datetimeFigureOut">
              <a:rPr lang="en-US" smtClean="0"/>
              <a:t>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5AF22F-D8A5-4A33-B8AA-6849BC3E1EE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8415EA-BA59-4240-9520-46F2444C6C78}" type="datetimeFigureOut">
              <a:rPr lang="en-US" smtClean="0"/>
              <a:t>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5AF22F-D8A5-4A33-B8AA-6849BC3E1EE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8415EA-BA59-4240-9520-46F2444C6C78}" type="datetimeFigureOut">
              <a:rPr lang="en-US" smtClean="0"/>
              <a:t>2/12/2014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5AF22F-D8A5-4A33-B8AA-6849BC3E1EE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8415EA-BA59-4240-9520-46F2444C6C78}" type="datetimeFigureOut">
              <a:rPr lang="en-US" smtClean="0"/>
              <a:t>2/12/2014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5AF22F-D8A5-4A33-B8AA-6849BC3E1EE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8415EA-BA59-4240-9520-46F2444C6C78}" type="datetimeFigureOut">
              <a:rPr lang="en-US" smtClean="0"/>
              <a:t>2/12/2014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5AF22F-D8A5-4A33-B8AA-6849BC3E1EE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8415EA-BA59-4240-9520-46F2444C6C78}" type="datetimeFigureOut">
              <a:rPr lang="en-US" smtClean="0"/>
              <a:t>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5AF22F-D8A5-4A33-B8AA-6849BC3E1EE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8415EA-BA59-4240-9520-46F2444C6C78}" type="datetimeFigureOut">
              <a:rPr lang="en-US" smtClean="0"/>
              <a:t>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5AF22F-D8A5-4A33-B8AA-6849BC3E1EE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8415EA-BA59-4240-9520-46F2444C6C78}" type="datetimeFigureOut">
              <a:rPr lang="en-US" smtClean="0"/>
              <a:t>2/12/2014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5AF22F-D8A5-4A33-B8AA-6849BC3E1EE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BASICS	</a:t>
            </a:r>
            <a:endParaRPr lang="en-US" dirty="0"/>
          </a:p>
        </p:txBody>
      </p:sp>
      <p:sp>
        <p:nvSpPr>
          <p:cNvPr id="3" name="Subtitle 2"/>
          <p:cNvSpPr>
            <a:spLocks noGrp="1"/>
          </p:cNvSpPr>
          <p:nvPr>
            <p:ph type="subTitle" idx="1"/>
          </p:nvPr>
        </p:nvSpPr>
        <p:spPr/>
        <p:txBody>
          <a:bodyPr/>
          <a:lstStyle/>
          <a:p>
            <a:r>
              <a:rPr lang="en-US" dirty="0" smtClean="0"/>
              <a:t>Works Cited Entries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a:xfrm>
            <a:off x="457200" y="76200"/>
            <a:ext cx="8229600" cy="1143000"/>
          </a:xfrm>
        </p:spPr>
        <p:txBody>
          <a:bodyPr/>
          <a:lstStyle/>
          <a:p>
            <a:pPr eaLnBrk="1" hangingPunct="1"/>
            <a:r>
              <a:rPr lang="en-US" dirty="0" smtClean="0"/>
              <a:t>Works Cited Page: Books</a:t>
            </a:r>
          </a:p>
        </p:txBody>
      </p:sp>
      <p:sp>
        <p:nvSpPr>
          <p:cNvPr id="30723" name="Rectangle 4"/>
          <p:cNvSpPr>
            <a:spLocks noChangeArrowheads="1"/>
          </p:cNvSpPr>
          <p:nvPr/>
        </p:nvSpPr>
        <p:spPr bwMode="auto">
          <a:xfrm>
            <a:off x="381000" y="1066800"/>
            <a:ext cx="8305800" cy="639763"/>
          </a:xfrm>
          <a:prstGeom prst="rect">
            <a:avLst/>
          </a:prstGeom>
          <a:noFill/>
          <a:ln w="9525">
            <a:noFill/>
            <a:miter lim="800000"/>
            <a:headEnd/>
            <a:tailEnd/>
          </a:ln>
        </p:spPr>
        <p:txBody>
          <a:bodyPr>
            <a:spAutoFit/>
          </a:bodyPr>
          <a:lstStyle/>
          <a:p>
            <a:pPr>
              <a:lnSpc>
                <a:spcPct val="150000"/>
              </a:lnSpc>
              <a:buFont typeface="Wingdings" pitchFamily="2" charset="2"/>
              <a:buNone/>
            </a:pPr>
            <a:endParaRPr lang="en-US"/>
          </a:p>
        </p:txBody>
      </p:sp>
      <p:sp>
        <p:nvSpPr>
          <p:cNvPr id="30724" name="Rectangle 5"/>
          <p:cNvSpPr>
            <a:spLocks noChangeArrowheads="1"/>
          </p:cNvSpPr>
          <p:nvPr/>
        </p:nvSpPr>
        <p:spPr bwMode="auto">
          <a:xfrm>
            <a:off x="457200" y="990600"/>
            <a:ext cx="8077200" cy="5203825"/>
          </a:xfrm>
          <a:prstGeom prst="rect">
            <a:avLst/>
          </a:prstGeom>
          <a:noFill/>
          <a:ln w="9525">
            <a:noFill/>
            <a:miter lim="800000"/>
            <a:headEnd/>
            <a:tailEnd/>
          </a:ln>
        </p:spPr>
        <p:txBody>
          <a:bodyPr>
            <a:spAutoFit/>
          </a:bodyPr>
          <a:lstStyle/>
          <a:p>
            <a:pPr>
              <a:lnSpc>
                <a:spcPct val="120000"/>
              </a:lnSpc>
            </a:pPr>
            <a:r>
              <a:rPr lang="en-US" sz="2000" dirty="0"/>
              <a:t>Basic Format:</a:t>
            </a:r>
          </a:p>
          <a:p>
            <a:pPr>
              <a:lnSpc>
                <a:spcPct val="120000"/>
              </a:lnSpc>
            </a:pPr>
            <a:r>
              <a:rPr lang="en-US" sz="2000" dirty="0" err="1">
                <a:solidFill>
                  <a:schemeClr val="accent2"/>
                </a:solidFill>
                <a:latin typeface="Times New Roman" pitchFamily="18" charset="0"/>
              </a:rPr>
              <a:t>Lastname</a:t>
            </a:r>
            <a:r>
              <a:rPr lang="en-US" sz="2000" dirty="0">
                <a:solidFill>
                  <a:schemeClr val="accent2"/>
                </a:solidFill>
                <a:latin typeface="Times New Roman" pitchFamily="18" charset="0"/>
              </a:rPr>
              <a:t>, </a:t>
            </a:r>
            <a:r>
              <a:rPr lang="en-US" sz="2000" dirty="0" err="1">
                <a:solidFill>
                  <a:schemeClr val="accent2"/>
                </a:solidFill>
                <a:latin typeface="Times New Roman" pitchFamily="18" charset="0"/>
              </a:rPr>
              <a:t>Firstname</a:t>
            </a:r>
            <a:r>
              <a:rPr lang="en-US" sz="2000" dirty="0">
                <a:solidFill>
                  <a:schemeClr val="accent2"/>
                </a:solidFill>
                <a:latin typeface="Times New Roman" pitchFamily="18" charset="0"/>
              </a:rPr>
              <a:t>. </a:t>
            </a:r>
            <a:r>
              <a:rPr lang="en-US" sz="2000" i="1" dirty="0">
                <a:solidFill>
                  <a:schemeClr val="accent2"/>
                </a:solidFill>
                <a:latin typeface="Times New Roman" pitchFamily="18" charset="0"/>
              </a:rPr>
              <a:t>Title of Book</a:t>
            </a:r>
            <a:r>
              <a:rPr lang="en-US" sz="2000" dirty="0">
                <a:solidFill>
                  <a:schemeClr val="accent2"/>
                </a:solidFill>
                <a:latin typeface="Times New Roman" pitchFamily="18" charset="0"/>
              </a:rPr>
              <a:t>. Place of Publication:</a:t>
            </a:r>
          </a:p>
          <a:p>
            <a:pPr>
              <a:lnSpc>
                <a:spcPct val="120000"/>
              </a:lnSpc>
            </a:pPr>
            <a:r>
              <a:rPr lang="en-US" sz="2000" dirty="0">
                <a:solidFill>
                  <a:schemeClr val="accent2"/>
                </a:solidFill>
                <a:latin typeface="Times New Roman" pitchFamily="18" charset="0"/>
              </a:rPr>
              <a:t>     Publisher, Year of Publication. Medium of Publication.</a:t>
            </a:r>
            <a:endParaRPr lang="en-US" sz="2000" dirty="0"/>
          </a:p>
          <a:p>
            <a:pPr>
              <a:lnSpc>
                <a:spcPct val="120000"/>
              </a:lnSpc>
            </a:pPr>
            <a:endParaRPr lang="en-US" sz="2000" dirty="0"/>
          </a:p>
          <a:p>
            <a:pPr>
              <a:lnSpc>
                <a:spcPct val="120000"/>
              </a:lnSpc>
            </a:pPr>
            <a:r>
              <a:rPr lang="en-US" sz="2000" dirty="0"/>
              <a:t>Examples:</a:t>
            </a:r>
          </a:p>
          <a:p>
            <a:pPr>
              <a:lnSpc>
                <a:spcPct val="120000"/>
              </a:lnSpc>
            </a:pPr>
            <a:r>
              <a:rPr lang="en-US" sz="2000" dirty="0" err="1">
                <a:solidFill>
                  <a:schemeClr val="accent2"/>
                </a:solidFill>
                <a:latin typeface="Times New Roman" pitchFamily="18" charset="0"/>
              </a:rPr>
              <a:t>Gleick</a:t>
            </a:r>
            <a:r>
              <a:rPr lang="en-US" sz="2000" dirty="0">
                <a:solidFill>
                  <a:schemeClr val="accent2"/>
                </a:solidFill>
                <a:latin typeface="Times New Roman" pitchFamily="18" charset="0"/>
              </a:rPr>
              <a:t>, James. </a:t>
            </a:r>
            <a:r>
              <a:rPr lang="en-US" sz="2000" i="1" dirty="0">
                <a:solidFill>
                  <a:schemeClr val="accent2"/>
                </a:solidFill>
                <a:latin typeface="Times New Roman" pitchFamily="18" charset="0"/>
              </a:rPr>
              <a:t>Chaos: Making a New Science</a:t>
            </a:r>
            <a:r>
              <a:rPr lang="en-US" sz="2000" dirty="0">
                <a:solidFill>
                  <a:schemeClr val="accent2"/>
                </a:solidFill>
                <a:latin typeface="Times New Roman" pitchFamily="18" charset="0"/>
              </a:rPr>
              <a:t>. New York:</a:t>
            </a:r>
          </a:p>
          <a:p>
            <a:pPr>
              <a:lnSpc>
                <a:spcPct val="120000"/>
              </a:lnSpc>
            </a:pPr>
            <a:r>
              <a:rPr lang="en-US" sz="2000" dirty="0">
                <a:solidFill>
                  <a:schemeClr val="accent2"/>
                </a:solidFill>
                <a:latin typeface="Times New Roman" pitchFamily="18" charset="0"/>
              </a:rPr>
              <a:t>     Penguin, 1987. Print.</a:t>
            </a:r>
          </a:p>
          <a:p>
            <a:pPr>
              <a:lnSpc>
                <a:spcPct val="120000"/>
              </a:lnSpc>
            </a:pPr>
            <a:r>
              <a:rPr lang="en-US" sz="2000" dirty="0">
                <a:solidFill>
                  <a:schemeClr val="accent2"/>
                </a:solidFill>
                <a:latin typeface="Times New Roman" pitchFamily="18" charset="0"/>
              </a:rPr>
              <a:t>Gillespie, Paula, and Neal Lerner. </a:t>
            </a:r>
            <a:r>
              <a:rPr lang="en-US" sz="2000" i="1" dirty="0">
                <a:solidFill>
                  <a:schemeClr val="accent2"/>
                </a:solidFill>
                <a:latin typeface="Times New Roman" pitchFamily="18" charset="0"/>
              </a:rPr>
              <a:t>The </a:t>
            </a:r>
            <a:r>
              <a:rPr lang="en-US" sz="2000" i="1" dirty="0" err="1">
                <a:solidFill>
                  <a:schemeClr val="accent2"/>
                </a:solidFill>
                <a:latin typeface="Times New Roman" pitchFamily="18" charset="0"/>
              </a:rPr>
              <a:t>Allyn</a:t>
            </a:r>
            <a:r>
              <a:rPr lang="en-US" sz="2000" i="1" dirty="0">
                <a:solidFill>
                  <a:schemeClr val="accent2"/>
                </a:solidFill>
                <a:latin typeface="Times New Roman" pitchFamily="18" charset="0"/>
              </a:rPr>
              <a:t> and Bacon Guide to</a:t>
            </a:r>
          </a:p>
          <a:p>
            <a:pPr>
              <a:lnSpc>
                <a:spcPct val="120000"/>
              </a:lnSpc>
            </a:pPr>
            <a:r>
              <a:rPr lang="en-US" sz="2000" i="1" dirty="0">
                <a:solidFill>
                  <a:schemeClr val="accent2"/>
                </a:solidFill>
                <a:latin typeface="Times New Roman" pitchFamily="18" charset="0"/>
              </a:rPr>
              <a:t>     Peer Tutoring</a:t>
            </a:r>
            <a:r>
              <a:rPr lang="en-US" sz="2000" dirty="0">
                <a:solidFill>
                  <a:schemeClr val="accent2"/>
                </a:solidFill>
                <a:latin typeface="Times New Roman" pitchFamily="18" charset="0"/>
              </a:rPr>
              <a:t>. Boston: </a:t>
            </a:r>
            <a:r>
              <a:rPr lang="en-US" sz="2000" dirty="0" err="1">
                <a:solidFill>
                  <a:schemeClr val="accent2"/>
                </a:solidFill>
                <a:latin typeface="Times New Roman" pitchFamily="18" charset="0"/>
              </a:rPr>
              <a:t>Allyn</a:t>
            </a:r>
            <a:r>
              <a:rPr lang="en-US" sz="2000" dirty="0">
                <a:solidFill>
                  <a:schemeClr val="accent2"/>
                </a:solidFill>
                <a:latin typeface="Times New Roman" pitchFamily="18" charset="0"/>
              </a:rPr>
              <a:t>, 2000. Print.</a:t>
            </a:r>
          </a:p>
          <a:p>
            <a:pPr eaLnBrk="0" hangingPunct="0">
              <a:lnSpc>
                <a:spcPct val="120000"/>
              </a:lnSpc>
            </a:pPr>
            <a:r>
              <a:rPr lang="en-US" sz="2000" dirty="0">
                <a:solidFill>
                  <a:schemeClr val="accent2"/>
                </a:solidFill>
                <a:latin typeface="Times New Roman" pitchFamily="18" charset="0"/>
              </a:rPr>
              <a:t>Palmer, William J. </a:t>
            </a:r>
            <a:r>
              <a:rPr lang="en-US" sz="2000" i="1" dirty="0">
                <a:solidFill>
                  <a:schemeClr val="accent2"/>
                </a:solidFill>
                <a:latin typeface="Times New Roman" pitchFamily="18" charset="0"/>
              </a:rPr>
              <a:t>Dickens and New Historicism</a:t>
            </a:r>
            <a:r>
              <a:rPr lang="en-US" sz="2000" dirty="0">
                <a:solidFill>
                  <a:schemeClr val="accent2"/>
                </a:solidFill>
                <a:latin typeface="Times New Roman" pitchFamily="18" charset="0"/>
              </a:rPr>
              <a:t>. New York: St.</a:t>
            </a:r>
          </a:p>
          <a:p>
            <a:pPr eaLnBrk="0" hangingPunct="0">
              <a:lnSpc>
                <a:spcPct val="120000"/>
              </a:lnSpc>
            </a:pPr>
            <a:r>
              <a:rPr lang="en-US" sz="2000" dirty="0">
                <a:solidFill>
                  <a:schemeClr val="accent2"/>
                </a:solidFill>
                <a:latin typeface="Times New Roman" pitchFamily="18" charset="0"/>
              </a:rPr>
              <a:t>     Martin's, 1997. Print.</a:t>
            </a:r>
          </a:p>
          <a:p>
            <a:pPr eaLnBrk="0" hangingPunct="0">
              <a:lnSpc>
                <a:spcPct val="120000"/>
              </a:lnSpc>
            </a:pPr>
            <a:r>
              <a:rPr lang="en-US" sz="2000" dirty="0">
                <a:solidFill>
                  <a:schemeClr val="accent2"/>
                </a:solidFill>
                <a:latin typeface="Times New Roman" pitchFamily="18" charset="0"/>
              </a:rPr>
              <a:t>---. </a:t>
            </a:r>
            <a:r>
              <a:rPr lang="en-US" sz="2000" i="1" dirty="0">
                <a:solidFill>
                  <a:schemeClr val="accent2"/>
                </a:solidFill>
                <a:latin typeface="Times New Roman" pitchFamily="18" charset="0"/>
              </a:rPr>
              <a:t>The Films of the Eighties: A Social History</a:t>
            </a:r>
            <a:r>
              <a:rPr lang="en-US" sz="2000" dirty="0">
                <a:solidFill>
                  <a:schemeClr val="accent2"/>
                </a:solidFill>
                <a:latin typeface="Times New Roman" pitchFamily="18" charset="0"/>
              </a:rPr>
              <a:t>. Carbondale:</a:t>
            </a:r>
          </a:p>
          <a:p>
            <a:pPr eaLnBrk="0" hangingPunct="0">
              <a:lnSpc>
                <a:spcPct val="120000"/>
              </a:lnSpc>
            </a:pPr>
            <a:r>
              <a:rPr lang="en-US" sz="2000" dirty="0">
                <a:solidFill>
                  <a:schemeClr val="accent2"/>
                </a:solidFill>
                <a:latin typeface="Times New Roman" pitchFamily="18" charset="0"/>
              </a:rPr>
              <a:t>     Southern Illinois UP, 1993. Print.</a:t>
            </a:r>
            <a:endParaRPr lang="en-US" sz="2000" dirty="0"/>
          </a:p>
          <a:p>
            <a:pPr>
              <a:lnSpc>
                <a:spcPct val="120000"/>
              </a:lnSpc>
            </a:pPr>
            <a:endParaRPr lang="en-US" sz="200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idx="4294967295"/>
          </p:nvPr>
        </p:nvSpPr>
        <p:spPr>
          <a:xfrm>
            <a:off x="457200" y="76200"/>
            <a:ext cx="8229600" cy="1143000"/>
          </a:xfrm>
        </p:spPr>
        <p:txBody>
          <a:bodyPr/>
          <a:lstStyle/>
          <a:p>
            <a:pPr eaLnBrk="1" hangingPunct="1"/>
            <a:r>
              <a:rPr lang="en-US" dirty="0" smtClean="0"/>
              <a:t>Works Cited Page: Periodicals</a:t>
            </a:r>
          </a:p>
        </p:txBody>
      </p:sp>
      <p:sp>
        <p:nvSpPr>
          <p:cNvPr id="31747" name="Rectangle 4"/>
          <p:cNvSpPr>
            <a:spLocks noChangeArrowheads="1"/>
          </p:cNvSpPr>
          <p:nvPr/>
        </p:nvSpPr>
        <p:spPr bwMode="auto">
          <a:xfrm>
            <a:off x="381000" y="1066800"/>
            <a:ext cx="8305800" cy="639763"/>
          </a:xfrm>
          <a:prstGeom prst="rect">
            <a:avLst/>
          </a:prstGeom>
          <a:noFill/>
          <a:ln w="9525">
            <a:noFill/>
            <a:miter lim="800000"/>
            <a:headEnd/>
            <a:tailEnd/>
          </a:ln>
        </p:spPr>
        <p:txBody>
          <a:bodyPr>
            <a:spAutoFit/>
          </a:bodyPr>
          <a:lstStyle/>
          <a:p>
            <a:pPr>
              <a:lnSpc>
                <a:spcPct val="150000"/>
              </a:lnSpc>
              <a:buFont typeface="Wingdings" pitchFamily="2" charset="2"/>
              <a:buNone/>
            </a:pPr>
            <a:endParaRPr lang="en-US"/>
          </a:p>
        </p:txBody>
      </p:sp>
      <p:sp>
        <p:nvSpPr>
          <p:cNvPr id="31748" name="Rectangle 4"/>
          <p:cNvSpPr>
            <a:spLocks noChangeArrowheads="1"/>
          </p:cNvSpPr>
          <p:nvPr/>
        </p:nvSpPr>
        <p:spPr bwMode="auto">
          <a:xfrm>
            <a:off x="457200" y="1066800"/>
            <a:ext cx="8077200" cy="5203825"/>
          </a:xfrm>
          <a:prstGeom prst="rect">
            <a:avLst/>
          </a:prstGeom>
          <a:noFill/>
          <a:ln w="9525">
            <a:noFill/>
            <a:miter lim="800000"/>
            <a:headEnd/>
            <a:tailEnd/>
          </a:ln>
        </p:spPr>
        <p:txBody>
          <a:bodyPr>
            <a:spAutoFit/>
          </a:bodyPr>
          <a:lstStyle/>
          <a:p>
            <a:pPr>
              <a:lnSpc>
                <a:spcPct val="120000"/>
              </a:lnSpc>
            </a:pPr>
            <a:r>
              <a:rPr lang="en-US" sz="2000" u="sng" dirty="0"/>
              <a:t>Article in a Magazine Format:</a:t>
            </a:r>
          </a:p>
          <a:p>
            <a:pPr>
              <a:lnSpc>
                <a:spcPct val="120000"/>
              </a:lnSpc>
            </a:pPr>
            <a:r>
              <a:rPr lang="en-US" sz="2000" dirty="0">
                <a:solidFill>
                  <a:schemeClr val="accent2"/>
                </a:solidFill>
                <a:latin typeface="Times New Roman" pitchFamily="18" charset="0"/>
              </a:rPr>
              <a:t>Author(s). "Title of Article." </a:t>
            </a:r>
            <a:r>
              <a:rPr lang="en-US" sz="2000" i="1" dirty="0">
                <a:solidFill>
                  <a:schemeClr val="accent2"/>
                </a:solidFill>
                <a:latin typeface="Times New Roman" pitchFamily="18" charset="0"/>
              </a:rPr>
              <a:t>Title of Periodical</a:t>
            </a:r>
            <a:r>
              <a:rPr lang="en-US" sz="2000" dirty="0">
                <a:solidFill>
                  <a:schemeClr val="accent2"/>
                </a:solidFill>
                <a:latin typeface="Times New Roman" pitchFamily="18" charset="0"/>
              </a:rPr>
              <a:t> Day Month Year:</a:t>
            </a:r>
          </a:p>
          <a:p>
            <a:pPr>
              <a:lnSpc>
                <a:spcPct val="120000"/>
              </a:lnSpc>
            </a:pPr>
            <a:r>
              <a:rPr lang="en-US" sz="2000" dirty="0">
                <a:solidFill>
                  <a:schemeClr val="accent2"/>
                </a:solidFill>
                <a:latin typeface="Times New Roman" pitchFamily="18" charset="0"/>
              </a:rPr>
              <a:t>     pages. Medium of publication.</a:t>
            </a:r>
            <a:endParaRPr lang="en-US" sz="2000" dirty="0"/>
          </a:p>
          <a:p>
            <a:pPr>
              <a:lnSpc>
                <a:spcPct val="120000"/>
              </a:lnSpc>
            </a:pPr>
            <a:r>
              <a:rPr lang="en-US" sz="2000" dirty="0"/>
              <a:t>Example:</a:t>
            </a:r>
          </a:p>
          <a:p>
            <a:pPr>
              <a:lnSpc>
                <a:spcPct val="120000"/>
              </a:lnSpc>
            </a:pPr>
            <a:r>
              <a:rPr lang="en-US" sz="2000" dirty="0">
                <a:solidFill>
                  <a:schemeClr val="accent2"/>
                </a:solidFill>
                <a:latin typeface="Times New Roman" pitchFamily="18" charset="0"/>
              </a:rPr>
              <a:t>Buchman, Dana. "A Special Education." </a:t>
            </a:r>
            <a:r>
              <a:rPr lang="en-US" sz="2000" i="1" dirty="0">
                <a:solidFill>
                  <a:schemeClr val="accent2"/>
                </a:solidFill>
                <a:latin typeface="Times New Roman" pitchFamily="18" charset="0"/>
              </a:rPr>
              <a:t>Good Housekeeping</a:t>
            </a:r>
            <a:endParaRPr lang="en-US" sz="2000" dirty="0">
              <a:solidFill>
                <a:schemeClr val="accent2"/>
              </a:solidFill>
              <a:latin typeface="Times New Roman" pitchFamily="18" charset="0"/>
            </a:endParaRPr>
          </a:p>
          <a:p>
            <a:pPr>
              <a:lnSpc>
                <a:spcPct val="120000"/>
              </a:lnSpc>
            </a:pPr>
            <a:r>
              <a:rPr lang="en-US" sz="2000" dirty="0">
                <a:solidFill>
                  <a:schemeClr val="accent2"/>
                </a:solidFill>
                <a:latin typeface="Times New Roman" pitchFamily="18" charset="0"/>
              </a:rPr>
              <a:t>     Mar. 2006: 143-8. Print.</a:t>
            </a:r>
            <a:endParaRPr lang="en-US" sz="2000" dirty="0"/>
          </a:p>
          <a:p>
            <a:pPr>
              <a:lnSpc>
                <a:spcPct val="120000"/>
              </a:lnSpc>
            </a:pPr>
            <a:endParaRPr lang="en-US" sz="2000" dirty="0"/>
          </a:p>
          <a:p>
            <a:pPr>
              <a:lnSpc>
                <a:spcPct val="120000"/>
              </a:lnSpc>
            </a:pPr>
            <a:r>
              <a:rPr lang="en-US" sz="2000" u="sng" dirty="0"/>
              <a:t>Article in Scholarly Journal Format:</a:t>
            </a:r>
          </a:p>
          <a:p>
            <a:pPr>
              <a:lnSpc>
                <a:spcPct val="120000"/>
              </a:lnSpc>
            </a:pPr>
            <a:r>
              <a:rPr lang="en-US" sz="2000" dirty="0">
                <a:solidFill>
                  <a:schemeClr val="accent2"/>
                </a:solidFill>
                <a:latin typeface="Times New Roman" pitchFamily="18" charset="0"/>
              </a:rPr>
              <a:t>Author(s). "Title of Article." </a:t>
            </a:r>
            <a:r>
              <a:rPr lang="en-US" sz="2000" i="1" dirty="0">
                <a:solidFill>
                  <a:schemeClr val="accent2"/>
                </a:solidFill>
                <a:latin typeface="Times New Roman" pitchFamily="18" charset="0"/>
              </a:rPr>
              <a:t>Title of Journal</a:t>
            </a:r>
            <a:r>
              <a:rPr lang="en-US" sz="2000" dirty="0">
                <a:solidFill>
                  <a:schemeClr val="accent2"/>
                </a:solidFill>
                <a:latin typeface="Times New Roman" pitchFamily="18" charset="0"/>
              </a:rPr>
              <a:t> </a:t>
            </a:r>
            <a:r>
              <a:rPr lang="en-US" sz="2000" dirty="0" err="1">
                <a:solidFill>
                  <a:schemeClr val="accent2"/>
                </a:solidFill>
                <a:latin typeface="Times New Roman" pitchFamily="18" charset="0"/>
              </a:rPr>
              <a:t>Volume.Issue</a:t>
            </a:r>
            <a:r>
              <a:rPr lang="en-US" sz="2000" dirty="0">
                <a:solidFill>
                  <a:schemeClr val="accent2"/>
                </a:solidFill>
                <a:latin typeface="Times New Roman" pitchFamily="18" charset="0"/>
              </a:rPr>
              <a:t> (Year):</a:t>
            </a:r>
          </a:p>
          <a:p>
            <a:pPr>
              <a:lnSpc>
                <a:spcPct val="120000"/>
              </a:lnSpc>
            </a:pPr>
            <a:r>
              <a:rPr lang="en-US" sz="2000" dirty="0">
                <a:solidFill>
                  <a:schemeClr val="accent2"/>
                </a:solidFill>
                <a:latin typeface="Times New Roman" pitchFamily="18" charset="0"/>
              </a:rPr>
              <a:t>     pages. Medium of publication.</a:t>
            </a:r>
            <a:endParaRPr lang="en-US" sz="2000" dirty="0"/>
          </a:p>
          <a:p>
            <a:pPr>
              <a:lnSpc>
                <a:spcPct val="120000"/>
              </a:lnSpc>
            </a:pPr>
            <a:r>
              <a:rPr lang="en-US" sz="2000" dirty="0"/>
              <a:t>Example:</a:t>
            </a:r>
          </a:p>
          <a:p>
            <a:pPr>
              <a:lnSpc>
                <a:spcPct val="120000"/>
              </a:lnSpc>
            </a:pPr>
            <a:r>
              <a:rPr lang="en-US" sz="2000" dirty="0">
                <a:solidFill>
                  <a:schemeClr val="accent2"/>
                </a:solidFill>
                <a:latin typeface="Times New Roman" pitchFamily="18" charset="0"/>
              </a:rPr>
              <a:t>Duvall, John N. "The (Super)Marketplace of Images: Television</a:t>
            </a:r>
          </a:p>
          <a:p>
            <a:pPr>
              <a:lnSpc>
                <a:spcPct val="120000"/>
              </a:lnSpc>
            </a:pPr>
            <a:r>
              <a:rPr lang="en-US" sz="2000" dirty="0">
                <a:solidFill>
                  <a:schemeClr val="accent2"/>
                </a:solidFill>
                <a:latin typeface="Times New Roman" pitchFamily="18" charset="0"/>
              </a:rPr>
              <a:t>     as Unmediated Mediation in </a:t>
            </a:r>
            <a:r>
              <a:rPr lang="en-US" sz="2000" dirty="0" err="1">
                <a:solidFill>
                  <a:schemeClr val="accent2"/>
                </a:solidFill>
                <a:latin typeface="Times New Roman" pitchFamily="18" charset="0"/>
              </a:rPr>
              <a:t>DeLillo's</a:t>
            </a:r>
            <a:r>
              <a:rPr lang="en-US" sz="2000" dirty="0">
                <a:solidFill>
                  <a:schemeClr val="accent2"/>
                </a:solidFill>
                <a:latin typeface="Times New Roman" pitchFamily="18" charset="0"/>
              </a:rPr>
              <a:t> White Noise." </a:t>
            </a:r>
            <a:r>
              <a:rPr lang="en-US" sz="2000" i="1" dirty="0">
                <a:solidFill>
                  <a:schemeClr val="accent2"/>
                </a:solidFill>
                <a:latin typeface="Times New Roman" pitchFamily="18" charset="0"/>
              </a:rPr>
              <a:t>Arizona</a:t>
            </a:r>
          </a:p>
          <a:p>
            <a:pPr>
              <a:lnSpc>
                <a:spcPct val="120000"/>
              </a:lnSpc>
            </a:pPr>
            <a:r>
              <a:rPr lang="en-US" sz="2000" i="1" dirty="0">
                <a:solidFill>
                  <a:schemeClr val="accent2"/>
                </a:solidFill>
                <a:latin typeface="Times New Roman" pitchFamily="18" charset="0"/>
              </a:rPr>
              <a:t>     Quarterly</a:t>
            </a:r>
            <a:r>
              <a:rPr lang="en-US" sz="2000" dirty="0">
                <a:solidFill>
                  <a:schemeClr val="accent2"/>
                </a:solidFill>
                <a:latin typeface="Times New Roman" pitchFamily="18" charset="0"/>
              </a:rPr>
              <a:t> 50.3 (1994): 127- 53. Print.</a:t>
            </a:r>
            <a:endParaRPr lang="en-US" sz="20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a:xfrm>
            <a:off x="457200" y="0"/>
            <a:ext cx="8229600" cy="1143000"/>
          </a:xfrm>
        </p:spPr>
        <p:txBody>
          <a:bodyPr/>
          <a:lstStyle/>
          <a:p>
            <a:pPr eaLnBrk="1" hangingPunct="1"/>
            <a:r>
              <a:rPr lang="en-US" dirty="0" smtClean="0"/>
              <a:t>Works Cited Page: Web</a:t>
            </a:r>
          </a:p>
        </p:txBody>
      </p:sp>
      <p:sp>
        <p:nvSpPr>
          <p:cNvPr id="32771" name="Rectangle 4"/>
          <p:cNvSpPr>
            <a:spLocks noChangeArrowheads="1"/>
          </p:cNvSpPr>
          <p:nvPr/>
        </p:nvSpPr>
        <p:spPr bwMode="auto">
          <a:xfrm>
            <a:off x="381000" y="1066800"/>
            <a:ext cx="8305800" cy="639763"/>
          </a:xfrm>
          <a:prstGeom prst="rect">
            <a:avLst/>
          </a:prstGeom>
          <a:noFill/>
          <a:ln w="9525">
            <a:noFill/>
            <a:miter lim="800000"/>
            <a:headEnd/>
            <a:tailEnd/>
          </a:ln>
        </p:spPr>
        <p:txBody>
          <a:bodyPr>
            <a:spAutoFit/>
          </a:bodyPr>
          <a:lstStyle/>
          <a:p>
            <a:pPr>
              <a:lnSpc>
                <a:spcPct val="150000"/>
              </a:lnSpc>
              <a:buFont typeface="Wingdings" pitchFamily="2" charset="2"/>
              <a:buNone/>
            </a:pPr>
            <a:endParaRPr lang="en-US"/>
          </a:p>
        </p:txBody>
      </p:sp>
      <p:sp>
        <p:nvSpPr>
          <p:cNvPr id="32772" name="Rectangle 4"/>
          <p:cNvSpPr>
            <a:spLocks noChangeArrowheads="1"/>
          </p:cNvSpPr>
          <p:nvPr/>
        </p:nvSpPr>
        <p:spPr bwMode="auto">
          <a:xfrm>
            <a:off x="685800" y="990601"/>
            <a:ext cx="7772400" cy="2613023"/>
          </a:xfrm>
          <a:prstGeom prst="rect">
            <a:avLst/>
          </a:prstGeom>
          <a:noFill/>
          <a:ln w="9525">
            <a:noFill/>
            <a:miter lim="800000"/>
            <a:headEnd/>
            <a:tailEnd/>
          </a:ln>
        </p:spPr>
        <p:txBody>
          <a:bodyPr wrap="square">
            <a:spAutoFit/>
          </a:bodyPr>
          <a:lstStyle/>
          <a:p>
            <a:pPr>
              <a:lnSpc>
                <a:spcPct val="110000"/>
              </a:lnSpc>
            </a:pPr>
            <a:r>
              <a:rPr lang="en-US" dirty="0"/>
              <a:t>Web Source Format:</a:t>
            </a:r>
          </a:p>
          <a:p>
            <a:pPr>
              <a:lnSpc>
                <a:spcPct val="200000"/>
              </a:lnSpc>
            </a:pPr>
            <a:r>
              <a:rPr lang="en-US" dirty="0">
                <a:solidFill>
                  <a:schemeClr val="accent2"/>
                </a:solidFill>
                <a:latin typeface="Times New Roman" pitchFamily="18" charset="0"/>
              </a:rPr>
              <a:t>Editor, author, or compiler name (if available). </a:t>
            </a:r>
            <a:r>
              <a:rPr lang="ja-JP" altLang="en-US">
                <a:solidFill>
                  <a:schemeClr val="accent2"/>
                </a:solidFill>
                <a:latin typeface="Times New Roman" pitchFamily="18" charset="0"/>
              </a:rPr>
              <a:t>“</a:t>
            </a:r>
            <a:r>
              <a:rPr lang="en-US" altLang="ja-JP" dirty="0" smtClean="0">
                <a:solidFill>
                  <a:schemeClr val="accent2"/>
                </a:solidFill>
                <a:latin typeface="Times New Roman" pitchFamily="18" charset="0"/>
              </a:rPr>
              <a:t>Article </a:t>
            </a:r>
            <a:r>
              <a:rPr lang="en-US" dirty="0" smtClean="0">
                <a:solidFill>
                  <a:schemeClr val="accent2"/>
                </a:solidFill>
                <a:latin typeface="Times New Roman" pitchFamily="18" charset="0"/>
              </a:rPr>
              <a:t>Name</a:t>
            </a:r>
            <a:r>
              <a:rPr lang="en-US" dirty="0">
                <a:solidFill>
                  <a:schemeClr val="accent2"/>
                </a:solidFill>
                <a:latin typeface="Times New Roman" pitchFamily="18" charset="0"/>
              </a:rPr>
              <a:t>.</a:t>
            </a:r>
            <a:r>
              <a:rPr lang="ja-JP" altLang="en-US">
                <a:solidFill>
                  <a:schemeClr val="accent2"/>
                </a:solidFill>
                <a:latin typeface="Times New Roman" pitchFamily="18" charset="0"/>
              </a:rPr>
              <a:t>”</a:t>
            </a:r>
            <a:r>
              <a:rPr lang="en-US" altLang="ja-JP" dirty="0">
                <a:solidFill>
                  <a:schemeClr val="accent2"/>
                </a:solidFill>
                <a:latin typeface="Times New Roman" pitchFamily="18" charset="0"/>
              </a:rPr>
              <a:t> </a:t>
            </a:r>
            <a:r>
              <a:rPr lang="en-US" altLang="ja-JP" i="1" dirty="0">
                <a:solidFill>
                  <a:schemeClr val="accent2"/>
                </a:solidFill>
                <a:latin typeface="Times New Roman" pitchFamily="18" charset="0"/>
              </a:rPr>
              <a:t>Name of Site</a:t>
            </a:r>
            <a:r>
              <a:rPr lang="en-US" altLang="ja-JP" dirty="0">
                <a:solidFill>
                  <a:schemeClr val="accent2"/>
                </a:solidFill>
                <a:latin typeface="Times New Roman" pitchFamily="18" charset="0"/>
              </a:rPr>
              <a:t>. </a:t>
            </a:r>
            <a:r>
              <a:rPr lang="en-US" altLang="ja-JP" dirty="0" smtClean="0">
                <a:solidFill>
                  <a:schemeClr val="accent2"/>
                </a:solidFill>
                <a:latin typeface="Times New Roman" pitchFamily="18" charset="0"/>
              </a:rPr>
              <a:t>   	Version </a:t>
            </a:r>
            <a:r>
              <a:rPr lang="en-US" altLang="ja-JP" dirty="0">
                <a:solidFill>
                  <a:schemeClr val="accent2"/>
                </a:solidFill>
                <a:latin typeface="Times New Roman" pitchFamily="18" charset="0"/>
              </a:rPr>
              <a:t>number. Name </a:t>
            </a:r>
            <a:r>
              <a:rPr lang="en-US" altLang="ja-JP" dirty="0" smtClean="0">
                <a:solidFill>
                  <a:schemeClr val="accent2"/>
                </a:solidFill>
                <a:latin typeface="Times New Roman" pitchFamily="18" charset="0"/>
              </a:rPr>
              <a:t>of </a:t>
            </a:r>
            <a:r>
              <a:rPr lang="en-US" dirty="0" smtClean="0">
                <a:solidFill>
                  <a:schemeClr val="accent2"/>
                </a:solidFill>
                <a:latin typeface="Times New Roman" pitchFamily="18" charset="0"/>
              </a:rPr>
              <a:t> </a:t>
            </a:r>
            <a:r>
              <a:rPr lang="en-US" dirty="0">
                <a:solidFill>
                  <a:schemeClr val="accent2"/>
                </a:solidFill>
                <a:latin typeface="Times New Roman" pitchFamily="18" charset="0"/>
              </a:rPr>
              <a:t>institution/organization affiliated with the site </a:t>
            </a:r>
            <a:r>
              <a:rPr lang="en-US" dirty="0" smtClean="0">
                <a:solidFill>
                  <a:schemeClr val="accent2"/>
                </a:solidFill>
                <a:latin typeface="Times New Roman" pitchFamily="18" charset="0"/>
              </a:rPr>
              <a:t>	(sponsor </a:t>
            </a:r>
            <a:r>
              <a:rPr lang="en-US" dirty="0">
                <a:solidFill>
                  <a:schemeClr val="accent2"/>
                </a:solidFill>
                <a:latin typeface="Times New Roman" pitchFamily="18" charset="0"/>
              </a:rPr>
              <a:t>or publisher). Date of last update. Medium of publication.</a:t>
            </a:r>
          </a:p>
          <a:p>
            <a:pPr>
              <a:lnSpc>
                <a:spcPct val="200000"/>
              </a:lnSpc>
            </a:pPr>
            <a:r>
              <a:rPr lang="en-US" dirty="0">
                <a:solidFill>
                  <a:schemeClr val="accent2"/>
                </a:solidFill>
                <a:latin typeface="Times New Roman" pitchFamily="18" charset="0"/>
              </a:rPr>
              <a:t>    </a:t>
            </a:r>
            <a:r>
              <a:rPr lang="en-US" dirty="0" smtClean="0">
                <a:solidFill>
                  <a:schemeClr val="accent2"/>
                </a:solidFill>
                <a:latin typeface="Times New Roman" pitchFamily="18" charset="0"/>
              </a:rPr>
              <a:t>	Date </a:t>
            </a:r>
            <a:r>
              <a:rPr lang="en-US" dirty="0">
                <a:solidFill>
                  <a:schemeClr val="accent2"/>
                </a:solidFill>
                <a:latin typeface="Times New Roman" pitchFamily="18" charset="0"/>
              </a:rPr>
              <a:t>of access.</a:t>
            </a:r>
            <a:endParaRPr lang="en-US" dirty="0"/>
          </a:p>
        </p:txBody>
      </p:sp>
      <p:sp>
        <p:nvSpPr>
          <p:cNvPr id="5" name="Rectangle 4"/>
          <p:cNvSpPr>
            <a:spLocks noChangeArrowheads="1"/>
          </p:cNvSpPr>
          <p:nvPr/>
        </p:nvSpPr>
        <p:spPr bwMode="auto">
          <a:xfrm>
            <a:off x="762000" y="3505200"/>
            <a:ext cx="7696200" cy="2825389"/>
          </a:xfrm>
          <a:prstGeom prst="rect">
            <a:avLst/>
          </a:prstGeom>
          <a:noFill/>
          <a:ln w="9525">
            <a:noFill/>
            <a:miter lim="800000"/>
            <a:headEnd/>
            <a:tailEnd/>
          </a:ln>
        </p:spPr>
        <p:txBody>
          <a:bodyPr wrap="square">
            <a:spAutoFit/>
          </a:bodyPr>
          <a:lstStyle/>
          <a:p>
            <a:pPr>
              <a:lnSpc>
                <a:spcPct val="110000"/>
              </a:lnSpc>
            </a:pPr>
            <a:r>
              <a:rPr lang="en-US" sz="1600" dirty="0"/>
              <a:t>Examples:</a:t>
            </a:r>
          </a:p>
          <a:p>
            <a:pPr>
              <a:lnSpc>
                <a:spcPct val="200000"/>
              </a:lnSpc>
            </a:pPr>
            <a:r>
              <a:rPr lang="en-US" sz="1600" dirty="0">
                <a:solidFill>
                  <a:schemeClr val="accent2"/>
                </a:solidFill>
                <a:latin typeface="Times New Roman" pitchFamily="18" charset="0"/>
              </a:rPr>
              <a:t>Bernstein, Mark. </a:t>
            </a:r>
            <a:r>
              <a:rPr lang="en-US" sz="1600" dirty="0" smtClean="0">
                <a:solidFill>
                  <a:schemeClr val="accent2"/>
                </a:solidFill>
                <a:latin typeface="Times New Roman" pitchFamily="18" charset="0"/>
              </a:rPr>
              <a:t>“10 </a:t>
            </a:r>
            <a:r>
              <a:rPr lang="en-US" sz="1600" dirty="0">
                <a:solidFill>
                  <a:schemeClr val="accent2"/>
                </a:solidFill>
                <a:latin typeface="Times New Roman" pitchFamily="18" charset="0"/>
              </a:rPr>
              <a:t>Tips on Writing the Living Web.</a:t>
            </a:r>
            <a:r>
              <a:rPr lang="ja-JP" altLang="en-US" sz="1600" smtClean="0">
                <a:solidFill>
                  <a:schemeClr val="accent2"/>
                </a:solidFill>
                <a:latin typeface="Times New Roman" pitchFamily="18" charset="0"/>
              </a:rPr>
              <a:t>” </a:t>
            </a:r>
            <a:r>
              <a:rPr lang="en-US" sz="1600" i="1" dirty="0" smtClean="0">
                <a:solidFill>
                  <a:schemeClr val="accent2"/>
                </a:solidFill>
                <a:latin typeface="Times New Roman" pitchFamily="18" charset="0"/>
              </a:rPr>
              <a:t>A </a:t>
            </a:r>
            <a:r>
              <a:rPr lang="en-US" sz="1600" i="1" dirty="0">
                <a:solidFill>
                  <a:schemeClr val="accent2"/>
                </a:solidFill>
                <a:latin typeface="Times New Roman" pitchFamily="18" charset="0"/>
              </a:rPr>
              <a:t>List Apart: For People Who </a:t>
            </a:r>
            <a:r>
              <a:rPr lang="en-US" sz="1600" i="1" dirty="0" smtClean="0">
                <a:solidFill>
                  <a:schemeClr val="accent2"/>
                </a:solidFill>
                <a:latin typeface="Times New Roman" pitchFamily="18" charset="0"/>
              </a:rPr>
              <a:t>	Make </a:t>
            </a:r>
            <a:r>
              <a:rPr lang="en-US" sz="1600" i="1" dirty="0">
                <a:solidFill>
                  <a:schemeClr val="accent2"/>
                </a:solidFill>
                <a:latin typeface="Times New Roman" pitchFamily="18" charset="0"/>
              </a:rPr>
              <a:t>Websites</a:t>
            </a:r>
            <a:r>
              <a:rPr lang="en-US" sz="1600" dirty="0">
                <a:solidFill>
                  <a:schemeClr val="accent2"/>
                </a:solidFill>
                <a:latin typeface="Times New Roman" pitchFamily="18" charset="0"/>
              </a:rPr>
              <a:t>. </a:t>
            </a:r>
            <a:r>
              <a:rPr lang="en-US" sz="1600" dirty="0" smtClean="0">
                <a:solidFill>
                  <a:schemeClr val="accent2"/>
                </a:solidFill>
                <a:latin typeface="Times New Roman" pitchFamily="18" charset="0"/>
              </a:rPr>
              <a:t>A List </a:t>
            </a:r>
            <a:r>
              <a:rPr lang="en-US" sz="1600" dirty="0">
                <a:solidFill>
                  <a:schemeClr val="accent2"/>
                </a:solidFill>
                <a:latin typeface="Times New Roman" pitchFamily="18" charset="0"/>
              </a:rPr>
              <a:t>Apart Mag., 16 Aug. 2002. Web. 4 May 2009.</a:t>
            </a:r>
          </a:p>
          <a:p>
            <a:pPr>
              <a:lnSpc>
                <a:spcPct val="200000"/>
              </a:lnSpc>
            </a:pPr>
            <a:r>
              <a:rPr lang="en-US" sz="1600" dirty="0" err="1">
                <a:solidFill>
                  <a:schemeClr val="accent2"/>
                </a:solidFill>
                <a:latin typeface="Times New Roman" pitchFamily="18" charset="0"/>
              </a:rPr>
              <a:t>Felluga</a:t>
            </a:r>
            <a:r>
              <a:rPr lang="en-US" sz="1600" dirty="0">
                <a:solidFill>
                  <a:schemeClr val="accent2"/>
                </a:solidFill>
                <a:latin typeface="Times New Roman" pitchFamily="18" charset="0"/>
              </a:rPr>
              <a:t>, Dino. </a:t>
            </a:r>
            <a:r>
              <a:rPr lang="en-US" sz="1600" i="1" dirty="0">
                <a:solidFill>
                  <a:schemeClr val="accent2"/>
                </a:solidFill>
                <a:latin typeface="Times New Roman" pitchFamily="18" charset="0"/>
              </a:rPr>
              <a:t>Guide to Literary and Critical Theory</a:t>
            </a:r>
            <a:r>
              <a:rPr lang="en-US" sz="1600" dirty="0" smtClean="0">
                <a:solidFill>
                  <a:schemeClr val="accent2"/>
                </a:solidFill>
                <a:latin typeface="Times New Roman" pitchFamily="18" charset="0"/>
              </a:rPr>
              <a:t>. Purdue </a:t>
            </a:r>
            <a:r>
              <a:rPr lang="en-US" sz="1600" dirty="0">
                <a:solidFill>
                  <a:schemeClr val="accent2"/>
                </a:solidFill>
                <a:latin typeface="Times New Roman" pitchFamily="18" charset="0"/>
              </a:rPr>
              <a:t>U, 28 Nov. 2003. Web. 10 </a:t>
            </a:r>
            <a:r>
              <a:rPr lang="en-US" sz="1600" dirty="0" smtClean="0">
                <a:solidFill>
                  <a:schemeClr val="accent2"/>
                </a:solidFill>
                <a:latin typeface="Times New Roman" pitchFamily="18" charset="0"/>
              </a:rPr>
              <a:t>	May </a:t>
            </a:r>
            <a:r>
              <a:rPr lang="en-US" sz="1600" dirty="0">
                <a:solidFill>
                  <a:schemeClr val="accent2"/>
                </a:solidFill>
                <a:latin typeface="Times New Roman" pitchFamily="18" charset="0"/>
              </a:rPr>
              <a:t>2006.</a:t>
            </a:r>
          </a:p>
          <a:p>
            <a:pPr>
              <a:lnSpc>
                <a:spcPct val="200000"/>
              </a:lnSpc>
            </a:pPr>
            <a:r>
              <a:rPr lang="en-US" sz="1600" dirty="0">
                <a:solidFill>
                  <a:schemeClr val="accent2"/>
                </a:solidFill>
                <a:latin typeface="Times New Roman" pitchFamily="18" charset="0"/>
              </a:rPr>
              <a:t>"How to Make Vegetarian Chili." </a:t>
            </a:r>
            <a:r>
              <a:rPr lang="en-US" sz="1600" i="1" dirty="0">
                <a:solidFill>
                  <a:schemeClr val="accent2"/>
                </a:solidFill>
                <a:latin typeface="Times New Roman" pitchFamily="18" charset="0"/>
              </a:rPr>
              <a:t>eHow.com</a:t>
            </a:r>
            <a:r>
              <a:rPr lang="en-US" sz="1600" dirty="0">
                <a:solidFill>
                  <a:schemeClr val="accent2"/>
                </a:solidFill>
                <a:latin typeface="Times New Roman" pitchFamily="18" charset="0"/>
              </a:rPr>
              <a:t>. </a:t>
            </a:r>
            <a:r>
              <a:rPr lang="en-US" sz="1600" dirty="0" err="1">
                <a:solidFill>
                  <a:schemeClr val="accent2"/>
                </a:solidFill>
                <a:latin typeface="Times New Roman" pitchFamily="18" charset="0"/>
              </a:rPr>
              <a:t>eHow</a:t>
            </a:r>
            <a:r>
              <a:rPr lang="en-US" sz="1600" dirty="0" smtClean="0">
                <a:solidFill>
                  <a:schemeClr val="accent2"/>
                </a:solidFill>
                <a:latin typeface="Times New Roman" pitchFamily="18" charset="0"/>
              </a:rPr>
              <a:t>, </a:t>
            </a:r>
            <a:r>
              <a:rPr lang="en-US" sz="1600" dirty="0" err="1" smtClean="0">
                <a:solidFill>
                  <a:schemeClr val="accent2"/>
                </a:solidFill>
                <a:latin typeface="Times New Roman" pitchFamily="18" charset="0"/>
              </a:rPr>
              <a:t>n.d</a:t>
            </a:r>
            <a:r>
              <a:rPr lang="en-US" sz="1600" dirty="0">
                <a:solidFill>
                  <a:schemeClr val="accent2"/>
                </a:solidFill>
                <a:latin typeface="Times New Roman" pitchFamily="18" charset="0"/>
              </a:rPr>
              <a:t>. Web. 24 Feb. 2009.</a:t>
            </a:r>
            <a:endParaRPr lang="en-US" sz="160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TotalTime>
  <Words>1127</Words>
  <Application>Microsoft Office PowerPoint</Application>
  <PresentationFormat>On-screen Show (4:3)</PresentationFormat>
  <Paragraphs>73</Paragraphs>
  <Slides>4</Slides>
  <Notes>3</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BASICS </vt:lpstr>
      <vt:lpstr>Works Cited Page: Books</vt:lpstr>
      <vt:lpstr>Works Cited Page: Periodicals</vt:lpstr>
      <vt:lpstr>Works Cited Page: Web</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BASICS</dc:title>
  <dc:creator>vwilliams</dc:creator>
  <cp:lastModifiedBy>vwilliams</cp:lastModifiedBy>
  <cp:revision>19</cp:revision>
  <dcterms:created xsi:type="dcterms:W3CDTF">2014-02-12T15:08:59Z</dcterms:created>
  <dcterms:modified xsi:type="dcterms:W3CDTF">2014-02-12T18:38:07Z</dcterms:modified>
</cp:coreProperties>
</file>